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5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0FAC5-38F5-FF4B-9464-C5F4D94A3354}" type="datetimeFigureOut">
              <a:rPr lang="en-US" smtClean="0"/>
              <a:t>11/2/10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3B6DD-C341-5B4E-A4A4-32719537FA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D1E681-CACE-A949-A8AB-65C87C457D47}" type="slidenum">
              <a:rPr lang="en-US"/>
              <a:pPr/>
              <a:t>5</a:t>
            </a:fld>
            <a:endParaRPr lang="en-US"/>
          </a:p>
        </p:txBody>
      </p:sp>
      <p:sp>
        <p:nvSpPr>
          <p:cNvPr id="564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70F4E9-7C92-AB46-BEB5-461D11080048}" type="slidenum">
              <a:rPr lang="en-US"/>
              <a:pPr/>
              <a:t>15</a:t>
            </a:fld>
            <a:endParaRPr lang="en-US"/>
          </a:p>
        </p:txBody>
      </p:sp>
      <p:sp>
        <p:nvSpPr>
          <p:cNvPr id="572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05F1F-855B-AB45-BBBA-DD7D8754AA75}" type="slidenum">
              <a:rPr lang="en-US"/>
              <a:pPr/>
              <a:t>16</a:t>
            </a:fld>
            <a:endParaRPr lang="en-US"/>
          </a:p>
        </p:txBody>
      </p:sp>
      <p:sp>
        <p:nvSpPr>
          <p:cNvPr id="573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191622-BD05-DA4C-87CD-47D47070ABF8}" type="slidenum">
              <a:rPr lang="en-US"/>
              <a:pPr/>
              <a:t>6</a:t>
            </a:fld>
            <a:endParaRPr lang="en-US"/>
          </a:p>
        </p:txBody>
      </p:sp>
      <p:sp>
        <p:nvSpPr>
          <p:cNvPr id="563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7255E5-8BAA-AF49-A6C9-5523633C0A84}" type="slidenum">
              <a:rPr lang="en-US"/>
              <a:pPr/>
              <a:t>7</a:t>
            </a:fld>
            <a:endParaRPr lang="en-US"/>
          </a:p>
        </p:txBody>
      </p:sp>
      <p:sp>
        <p:nvSpPr>
          <p:cNvPr id="565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BF2FAD-2074-424E-8DCC-731A5B798701}" type="slidenum">
              <a:rPr lang="en-US"/>
              <a:pPr/>
              <a:t>8</a:t>
            </a:fld>
            <a:endParaRPr lang="en-US"/>
          </a:p>
        </p:txBody>
      </p:sp>
      <p:sp>
        <p:nvSpPr>
          <p:cNvPr id="566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6A5A4-155D-FD4D-BEED-7336C1EB4E51}" type="slidenum">
              <a:rPr lang="en-US"/>
              <a:pPr/>
              <a:t>9</a:t>
            </a:fld>
            <a:endParaRPr lang="en-US"/>
          </a:p>
        </p:txBody>
      </p:sp>
      <p:sp>
        <p:nvSpPr>
          <p:cNvPr id="567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46BC36-F163-B74B-856E-9A369AB23709}" type="slidenum">
              <a:rPr lang="en-US"/>
              <a:pPr/>
              <a:t>10</a:t>
            </a:fld>
            <a:endParaRPr lang="en-US"/>
          </a:p>
        </p:txBody>
      </p:sp>
      <p:sp>
        <p:nvSpPr>
          <p:cNvPr id="568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B4E48-4250-3548-A67F-E70500876817}" type="slidenum">
              <a:rPr lang="en-US"/>
              <a:pPr/>
              <a:t>11</a:t>
            </a:fld>
            <a:endParaRPr lang="en-US"/>
          </a:p>
        </p:txBody>
      </p:sp>
      <p:sp>
        <p:nvSpPr>
          <p:cNvPr id="569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DF3D0-61D0-1A4A-9DDB-2C764273687E}" type="slidenum">
              <a:rPr lang="en-US"/>
              <a:pPr/>
              <a:t>12</a:t>
            </a:fld>
            <a:endParaRPr lang="en-US"/>
          </a:p>
        </p:txBody>
      </p:sp>
      <p:sp>
        <p:nvSpPr>
          <p:cNvPr id="570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573D33-4679-F84B-B9AB-76C9A46B9102}" type="slidenum">
              <a:rPr lang="en-US"/>
              <a:pPr/>
              <a:t>13</a:t>
            </a:fld>
            <a:endParaRPr lang="en-US"/>
          </a:p>
        </p:txBody>
      </p:sp>
      <p:sp>
        <p:nvSpPr>
          <p:cNvPr id="571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8FE9-C2F8-544E-A819-7A265FB8CB2E}" type="datetimeFigureOut">
              <a:rPr lang="en-US" smtClean="0"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22B2-FF64-B145-819B-2ED03329A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8FE9-C2F8-544E-A819-7A265FB8CB2E}" type="datetimeFigureOut">
              <a:rPr lang="en-US" smtClean="0"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22B2-FF64-B145-819B-2ED03329A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8FE9-C2F8-544E-A819-7A265FB8CB2E}" type="datetimeFigureOut">
              <a:rPr lang="en-US" smtClean="0"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22B2-FF64-B145-819B-2ED03329A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8FE9-C2F8-544E-A819-7A265FB8CB2E}" type="datetimeFigureOut">
              <a:rPr lang="en-US" smtClean="0"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22B2-FF64-B145-819B-2ED03329A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8FE9-C2F8-544E-A819-7A265FB8CB2E}" type="datetimeFigureOut">
              <a:rPr lang="en-US" smtClean="0"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22B2-FF64-B145-819B-2ED03329A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8FE9-C2F8-544E-A819-7A265FB8CB2E}" type="datetimeFigureOut">
              <a:rPr lang="en-US" smtClean="0"/>
              <a:t>11/2/10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22B2-FF64-B145-819B-2ED03329A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8FE9-C2F8-544E-A819-7A265FB8CB2E}" type="datetimeFigureOut">
              <a:rPr lang="en-US" smtClean="0"/>
              <a:t>11/2/10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22B2-FF64-B145-819B-2ED03329A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8FE9-C2F8-544E-A819-7A265FB8CB2E}" type="datetimeFigureOut">
              <a:rPr lang="en-US" smtClean="0"/>
              <a:t>11/2/10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22B2-FF64-B145-819B-2ED03329A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8FE9-C2F8-544E-A819-7A265FB8CB2E}" type="datetimeFigureOut">
              <a:rPr lang="en-US" smtClean="0"/>
              <a:t>11/2/10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22B2-FF64-B145-819B-2ED03329A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8FE9-C2F8-544E-A819-7A265FB8CB2E}" type="datetimeFigureOut">
              <a:rPr lang="en-US" smtClean="0"/>
              <a:t>11/2/10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22B2-FF64-B145-819B-2ED03329A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8FE9-C2F8-544E-A819-7A265FB8CB2E}" type="datetimeFigureOut">
              <a:rPr lang="en-US" smtClean="0"/>
              <a:t>11/2/10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22B2-FF64-B145-819B-2ED03329A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C8FE9-C2F8-544E-A819-7A265FB8CB2E}" type="datetimeFigureOut">
              <a:rPr lang="en-US" smtClean="0"/>
              <a:t>11/2/10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22B2-FF64-B145-819B-2ED03329A2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From Prolog to Defaults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Henry Kautz</a:t>
            </a:r>
          </a:p>
          <a:p>
            <a:r>
              <a:rPr lang="en-US" dirty="0" smtClean="0"/>
              <a:t>Logical Foundations of AI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A0D6A-FA65-C24D-AEBE-7DC648A6ED9D}" type="slidenum">
              <a:rPr lang="en-US"/>
              <a:pPr/>
              <a:t>10</a:t>
            </a:fld>
            <a:endParaRPr 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Negation as Failure &amp; the CWA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032250" cy="3251200"/>
          </a:xfrm>
          <a:ln w="3175">
            <a:solidFill>
              <a:schemeClr val="tx1"/>
            </a:solidFill>
          </a:ln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400"/>
              <a:t>single_student(X) :- </a:t>
            </a:r>
          </a:p>
          <a:p>
            <a:pPr>
              <a:buFont typeface="Wingdings" charset="2"/>
              <a:buNone/>
            </a:pPr>
            <a:r>
              <a:rPr lang="en-US" sz="2400"/>
              <a:t>		student(X), </a:t>
            </a:r>
          </a:p>
          <a:p>
            <a:pPr>
              <a:buFont typeface="Wingdings" charset="2"/>
              <a:buNone/>
            </a:pPr>
            <a:r>
              <a:rPr lang="en-US" sz="2400"/>
              <a:t>		(\+ married(X)). </a:t>
            </a:r>
          </a:p>
          <a:p>
            <a:pPr>
              <a:buFont typeface="Wingdings" charset="2"/>
              <a:buNone/>
            </a:pPr>
            <a:r>
              <a:rPr lang="en-US" sz="2400"/>
              <a:t>student(bill).</a:t>
            </a:r>
          </a:p>
          <a:p>
            <a:pPr>
              <a:buFont typeface="Wingdings" charset="2"/>
              <a:buNone/>
            </a:pPr>
            <a:r>
              <a:rPr lang="en-US" sz="2400"/>
              <a:t>student(joe).</a:t>
            </a:r>
          </a:p>
          <a:p>
            <a:pPr>
              <a:buFont typeface="Wingdings" charset="2"/>
              <a:buNone/>
            </a:pPr>
            <a:r>
              <a:rPr lang="en-US" sz="2400"/>
              <a:t>married(joe).</a:t>
            </a:r>
          </a:p>
          <a:p>
            <a:pPr>
              <a:buFont typeface="Wingdings" charset="2"/>
              <a:buNone/>
            </a:pPr>
            <a:r>
              <a:rPr lang="en-US" sz="2400">
                <a:solidFill>
                  <a:schemeClr val="accent2"/>
                </a:solidFill>
              </a:rPr>
              <a:t>student(jim)</a:t>
            </a:r>
          </a:p>
        </p:txBody>
      </p:sp>
      <p:sp>
        <p:nvSpPr>
          <p:cNvPr id="551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4550" y="1447800"/>
            <a:ext cx="4032250" cy="3251200"/>
          </a:xfrm>
          <a:ln w="3175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/>
              <a:t>:- single_student(bill).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>
                <a:sym typeface="Wingdings" charset="2"/>
              </a:rPr>
              <a:t></a:t>
            </a:r>
            <a:r>
              <a:rPr lang="en-US"/>
              <a:t> yes.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/>
              <a:t>:- single_student(joe).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>
                <a:sym typeface="Wingdings" charset="2"/>
              </a:rPr>
              <a:t></a:t>
            </a:r>
            <a:r>
              <a:rPr lang="en-US"/>
              <a:t> no.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>
                <a:solidFill>
                  <a:schemeClr val="accent2"/>
                </a:solidFill>
              </a:rPr>
              <a:t>:- single_student(jim).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>
                <a:solidFill>
                  <a:schemeClr val="accent2"/>
                </a:solidFill>
                <a:sym typeface="Wingdings" charset="2"/>
              </a:rPr>
              <a:t></a:t>
            </a:r>
            <a:r>
              <a:rPr lang="en-US">
                <a:solidFill>
                  <a:schemeClr val="accent2"/>
                </a:solidFill>
              </a:rPr>
              <a:t> yes.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551941" name="Rectangle 5"/>
          <p:cNvSpPr>
            <a:spLocks noChangeArrowheads="1"/>
          </p:cNvSpPr>
          <p:nvPr/>
        </p:nvSpPr>
        <p:spPr bwMode="auto">
          <a:xfrm>
            <a:off x="1295400" y="5029200"/>
            <a:ext cx="5943600" cy="114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Char char="4"/>
            </a:pPr>
            <a:r>
              <a:rPr kumimoji="1" lang="en-US" sz="2400">
                <a:latin typeface="Times New Roman" charset="0"/>
              </a:rPr>
              <a:t>But Jim </a:t>
            </a:r>
            <a:r>
              <a:rPr kumimoji="1" lang="en-US" sz="2400" b="1">
                <a:latin typeface="Times New Roman" charset="0"/>
              </a:rPr>
              <a:t>IS</a:t>
            </a:r>
            <a:r>
              <a:rPr kumimoji="1" lang="en-US" sz="2400">
                <a:latin typeface="Times New Roman" charset="0"/>
              </a:rPr>
              <a:t> married.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Char char="4"/>
            </a:pPr>
            <a:r>
              <a:rPr kumimoji="1" lang="en-US" sz="2400">
                <a:latin typeface="Times New Roman" charset="0"/>
              </a:rPr>
              <a:t>Maybe I should read up on the CWA.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endParaRPr kumimoji="1" lang="en-US" sz="2400">
              <a:latin typeface="Times New Roman" charset="0"/>
            </a:endParaRPr>
          </a:p>
        </p:txBody>
      </p:sp>
      <p:pic>
        <p:nvPicPr>
          <p:cNvPr id="551942" name="Picture 6" descr="j00787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810000"/>
            <a:ext cx="1473200" cy="2173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D19EC-7357-D445-8A5D-9CE5734A8D56}" type="slidenum">
              <a:rPr lang="en-US"/>
              <a:pPr/>
              <a:t>11</a:t>
            </a:fld>
            <a:endParaRPr lang="en-US"/>
          </a:p>
        </p:txBody>
      </p:sp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Cut (!)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620000" cy="4876800"/>
          </a:xfrm>
        </p:spPr>
        <p:txBody>
          <a:bodyPr>
            <a:normAutofit lnSpcReduction="10000"/>
          </a:bodyPr>
          <a:lstStyle/>
          <a:p>
            <a:pPr marL="228600" indent="-228600"/>
            <a:r>
              <a:rPr lang="en-US" sz="1600"/>
              <a:t>The one and only ‘!’</a:t>
            </a:r>
          </a:p>
          <a:p>
            <a:pPr marL="576263" lvl="1" indent="-233363"/>
            <a:r>
              <a:rPr lang="en-US" sz="1600"/>
              <a:t>There are GOOD, BAD and Ugly ones (usages). </a:t>
            </a:r>
          </a:p>
          <a:p>
            <a:pPr marL="576263" lvl="1" indent="-233363"/>
            <a:r>
              <a:rPr lang="en-US" sz="1600"/>
              <a:t>GREEN and RED ones (usages).</a:t>
            </a:r>
          </a:p>
          <a:p>
            <a:pPr marL="228600" indent="-228600"/>
            <a:r>
              <a:rPr lang="en-US" sz="1600"/>
              <a:t>Goals before a cut produce first set and only the first set of bindings for named variables</a:t>
            </a:r>
          </a:p>
          <a:p>
            <a:pPr marL="576263" lvl="1" indent="-233363"/>
            <a:r>
              <a:rPr lang="en-US" sz="1600"/>
              <a:t>Commits a choice</a:t>
            </a:r>
          </a:p>
          <a:p>
            <a:pPr marL="576263" lvl="1" indent="-233363"/>
            <a:r>
              <a:rPr lang="en-US" sz="1600"/>
              <a:t>No alternative matches considered upon backtracking.</a:t>
            </a:r>
          </a:p>
          <a:p>
            <a:pPr marL="228600" indent="-228600"/>
            <a:r>
              <a:rPr lang="en-US" sz="1600" b="1">
                <a:solidFill>
                  <a:srgbClr val="089705"/>
                </a:solidFill>
              </a:rPr>
              <a:t>Green Cuts</a:t>
            </a:r>
            <a:r>
              <a:rPr lang="en-US" sz="1600"/>
              <a:t> </a:t>
            </a:r>
          </a:p>
          <a:p>
            <a:pPr marL="576263" lvl="1" indent="-233363"/>
            <a:r>
              <a:rPr lang="en-US" sz="1600"/>
              <a:t>Exclude clauses (solution attempts), but NOT solutions. </a:t>
            </a:r>
          </a:p>
          <a:p>
            <a:pPr marL="576263" lvl="1" indent="-233363"/>
            <a:r>
              <a:rPr lang="en-US" sz="1600"/>
              <a:t>Removal of Cut does NOT change the meaning of the program. The cut’s positioning just effects efficiency.</a:t>
            </a:r>
          </a:p>
          <a:p>
            <a:pPr marL="228600" indent="-228600"/>
            <a:r>
              <a:rPr lang="en-US" sz="1600" b="1">
                <a:solidFill>
                  <a:srgbClr val="FF0000"/>
                </a:solidFill>
              </a:rPr>
              <a:t>Red Cuts</a:t>
            </a:r>
            <a:r>
              <a:rPr lang="en-US" sz="1600">
                <a:solidFill>
                  <a:srgbClr val="FF0000"/>
                </a:solidFill>
              </a:rPr>
              <a:t> </a:t>
            </a:r>
          </a:p>
          <a:p>
            <a:pPr marL="576263" lvl="1" indent="-233363"/>
            <a:r>
              <a:rPr lang="en-US" sz="1600"/>
              <a:t>Alter the actual meaning of the program.</a:t>
            </a:r>
          </a:p>
          <a:p>
            <a:pPr marL="228600" indent="-228600"/>
            <a:r>
              <a:rPr lang="en-US" sz="1600">
                <a:latin typeface="Brush Script" pitchFamily="66" charset="0"/>
              </a:rPr>
              <a:t>Bad Cut</a:t>
            </a:r>
            <a:r>
              <a:rPr lang="en-US" sz="1600"/>
              <a:t> </a:t>
            </a:r>
          </a:p>
          <a:p>
            <a:pPr marL="576263" lvl="1" indent="-233363"/>
            <a:r>
              <a:rPr lang="en-US" sz="1600"/>
              <a:t>A cut used in such a way as to make the actual meaning diverge from the intended meaning.</a:t>
            </a:r>
          </a:p>
          <a:p>
            <a:pPr marL="228600" indent="-228600"/>
            <a:r>
              <a:rPr lang="en-US" sz="1600">
                <a:latin typeface="OCRA" pitchFamily="82" charset="0"/>
              </a:rPr>
              <a:t>Ugly Cut</a:t>
            </a:r>
            <a:r>
              <a:rPr lang="en-US" sz="1600"/>
              <a:t> </a:t>
            </a:r>
          </a:p>
          <a:p>
            <a:pPr marL="576263" lvl="1" indent="-233363"/>
            <a:r>
              <a:rPr lang="en-US" sz="1600"/>
              <a:t>Obscures intended meaning but does not loose it</a:t>
            </a:r>
          </a:p>
          <a:p>
            <a:pPr marL="228600" indent="-228600"/>
            <a:endParaRPr lang="en-US"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36659-3BFF-4B44-9E8C-4F24220EB681}" type="slidenum">
              <a:rPr lang="en-US"/>
              <a:pPr/>
              <a:t>12</a:t>
            </a:fld>
            <a:endParaRPr lang="en-US"/>
          </a:p>
        </p:txBody>
      </p:sp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Green Cut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/>
              <a:t>fact(N,1) :- N = 0, !.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 err="1"/>
              <a:t>fact(N,F</a:t>
            </a:r>
            <a:r>
              <a:rPr lang="en-US" sz="2400" dirty="0"/>
              <a:t>) :-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/>
              <a:t>      N &gt; 0,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/>
              <a:t>      M is N -1,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/>
              <a:t>      fact(M,F1)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/>
              <a:t>      F is N * F1.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If N = 0 in first clause we do not need to consider second clause. The second </a:t>
            </a:r>
            <a:r>
              <a:rPr lang="en-US" sz="2400" b="1" dirty="0"/>
              <a:t>will</a:t>
            </a:r>
            <a:r>
              <a:rPr lang="en-US" sz="2400" dirty="0"/>
              <a:t> fail, so we CUT to prune unnecessary consideration of the second clause.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With or without the cut the program produces the same solutions. Its intended meaning is intact.</a:t>
            </a:r>
          </a:p>
        </p:txBody>
      </p:sp>
      <p:sp>
        <p:nvSpPr>
          <p:cNvPr id="553988" name="Rectangle 4"/>
          <p:cNvSpPr>
            <a:spLocks noChangeArrowheads="1"/>
          </p:cNvSpPr>
          <p:nvPr/>
        </p:nvSpPr>
        <p:spPr bwMode="auto">
          <a:xfrm>
            <a:off x="2705100" y="1417638"/>
            <a:ext cx="533400" cy="685800"/>
          </a:xfrm>
          <a:prstGeom prst="rect">
            <a:avLst/>
          </a:prstGeom>
          <a:noFill/>
          <a:ln w="76200">
            <a:solidFill>
              <a:srgbClr val="089705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2545F-FF02-C340-B4F0-A474D7AA078D}" type="slidenum">
              <a:rPr lang="en-US"/>
              <a:pPr/>
              <a:t>13</a:t>
            </a:fld>
            <a:endParaRPr lang="en-US"/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Good Red Cut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352800" cy="1981200"/>
          </a:xfrm>
          <a:ln w="3175">
            <a:solidFill>
              <a:schemeClr val="tx1"/>
            </a:solidFill>
          </a:ln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1600"/>
              <a:t>if_then_else(If,Then,Else) :-</a:t>
            </a:r>
          </a:p>
          <a:p>
            <a:pPr>
              <a:buFont typeface="Wingdings" charset="2"/>
              <a:buNone/>
            </a:pPr>
            <a:r>
              <a:rPr lang="en-US" sz="1600"/>
              <a:t>	If,   !,   Then.</a:t>
            </a:r>
          </a:p>
          <a:p>
            <a:pPr>
              <a:buFont typeface="Wingdings" charset="2"/>
              <a:buNone/>
            </a:pPr>
            <a:endParaRPr lang="en-US" sz="1600"/>
          </a:p>
          <a:p>
            <a:pPr>
              <a:buFont typeface="Wingdings" charset="2"/>
              <a:buNone/>
            </a:pPr>
            <a:r>
              <a:rPr lang="en-US" sz="1600"/>
              <a:t>if_then_else(If, Then, Else) :-</a:t>
            </a:r>
          </a:p>
          <a:p>
            <a:pPr>
              <a:buFont typeface="Wingdings" charset="2"/>
              <a:buNone/>
            </a:pPr>
            <a:r>
              <a:rPr lang="en-US" sz="1600"/>
              <a:t>	Else.</a:t>
            </a:r>
          </a:p>
        </p:txBody>
      </p:sp>
      <p:sp>
        <p:nvSpPr>
          <p:cNvPr id="555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60838" y="1447800"/>
            <a:ext cx="4525962" cy="2347913"/>
          </a:xfrm>
          <a:ln w="3175">
            <a:solidFill>
              <a:schemeClr val="tx1"/>
            </a:solidFill>
          </a:ln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1400"/>
              <a:t>?- if_then_else(true, write(equal), write(not_equal)) </a:t>
            </a:r>
          </a:p>
          <a:p>
            <a:pPr>
              <a:buFont typeface="Wingdings" charset="2"/>
              <a:buNone/>
            </a:pPr>
            <a:r>
              <a:rPr lang="en-US" sz="1400" b="1"/>
              <a:t>equal</a:t>
            </a:r>
          </a:p>
          <a:p>
            <a:pPr>
              <a:buFont typeface="Wingdings" charset="2"/>
              <a:buNone/>
            </a:pPr>
            <a:r>
              <a:rPr lang="en-US" sz="1400" b="1"/>
              <a:t>yes.</a:t>
            </a:r>
            <a:endParaRPr lang="en-US" sz="1400"/>
          </a:p>
          <a:p>
            <a:pPr>
              <a:buFont typeface="Wingdings" charset="2"/>
              <a:buNone/>
            </a:pPr>
            <a:endParaRPr lang="en-US" sz="1400"/>
          </a:p>
          <a:p>
            <a:pPr>
              <a:buFont typeface="Wingdings" charset="2"/>
              <a:buNone/>
            </a:pPr>
            <a:r>
              <a:rPr lang="en-US" sz="1400"/>
              <a:t>?- if_then_else(false, write(equal), write(not_equal)) not_equal</a:t>
            </a:r>
          </a:p>
          <a:p>
            <a:pPr>
              <a:buFont typeface="Wingdings" charset="2"/>
              <a:buNone/>
            </a:pPr>
            <a:r>
              <a:rPr lang="en-US" sz="1400" b="1"/>
              <a:t>yes.</a:t>
            </a:r>
            <a:endParaRPr lang="en-US" sz="1400">
              <a:solidFill>
                <a:schemeClr val="accent2"/>
              </a:solidFill>
            </a:endParaRPr>
          </a:p>
        </p:txBody>
      </p:sp>
      <p:sp>
        <p:nvSpPr>
          <p:cNvPr id="555013" name="Rectangle 5"/>
          <p:cNvSpPr>
            <a:spLocks noChangeArrowheads="1"/>
          </p:cNvSpPr>
          <p:nvPr/>
        </p:nvSpPr>
        <p:spPr bwMode="auto">
          <a:xfrm>
            <a:off x="1066800" y="4572000"/>
            <a:ext cx="3352800" cy="1752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>
                <a:latin typeface="Times New Roman" charset="0"/>
              </a:rPr>
              <a:t>if_then_else(If,Then,Else) :-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>
                <a:latin typeface="Times New Roman" charset="0"/>
              </a:rPr>
              <a:t>	If, Then.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endParaRPr kumimoji="1" lang="en-US">
              <a:latin typeface="Times New Roman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>
                <a:latin typeface="Times New Roman" charset="0"/>
              </a:rPr>
              <a:t>if_then_else(If,Then,Else) :-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>
                <a:latin typeface="Times New Roman" charset="0"/>
              </a:rPr>
              <a:t>	Else.</a:t>
            </a:r>
            <a:endParaRPr kumimoji="1" lang="en-US" sz="2800">
              <a:latin typeface="Times New Roman" charset="0"/>
            </a:endParaRPr>
          </a:p>
        </p:txBody>
      </p:sp>
      <p:sp>
        <p:nvSpPr>
          <p:cNvPr id="555014" name="Rectangle 6"/>
          <p:cNvSpPr>
            <a:spLocks noChangeArrowheads="1"/>
          </p:cNvSpPr>
          <p:nvPr/>
        </p:nvSpPr>
        <p:spPr bwMode="auto">
          <a:xfrm>
            <a:off x="1066800" y="3886200"/>
            <a:ext cx="7696200" cy="5334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 b="1">
                <a:latin typeface="Times New Roman" charset="0"/>
              </a:rPr>
              <a:t>If we take out the cut we change the meaning -- so the cut is RED.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 b="1">
                <a:latin typeface="Times New Roman" charset="0"/>
              </a:rPr>
              <a:t>But it is used to  produce the meaning we want -- so the cut is GOOD.</a:t>
            </a:r>
          </a:p>
        </p:txBody>
      </p:sp>
      <p:sp>
        <p:nvSpPr>
          <p:cNvPr id="555015" name="Rectangle 7"/>
          <p:cNvSpPr>
            <a:spLocks noChangeArrowheads="1"/>
          </p:cNvSpPr>
          <p:nvPr/>
        </p:nvSpPr>
        <p:spPr bwMode="auto">
          <a:xfrm>
            <a:off x="4572000" y="4572000"/>
            <a:ext cx="4114800" cy="1752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 sz="1400">
                <a:latin typeface="Times New Roman" charset="0"/>
              </a:rPr>
              <a:t>?- if_then_else(true, write(equal), write(not_equal))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endParaRPr kumimoji="1" lang="en-US" sz="1400">
              <a:latin typeface="Times New Roman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 sz="1400" b="1">
                <a:latin typeface="Times New Roman" charset="0"/>
              </a:rPr>
              <a:t>equal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 sz="1400" b="1">
                <a:latin typeface="Times New Roman" charset="0"/>
              </a:rPr>
              <a:t>not_equal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 sz="1400" b="1">
                <a:latin typeface="Times New Roman" charset="0"/>
              </a:rPr>
              <a:t>yes.</a:t>
            </a:r>
            <a:endParaRPr kumimoji="1" lang="en-US" sz="1400">
              <a:latin typeface="Times New Roman" charset="0"/>
            </a:endParaRPr>
          </a:p>
        </p:txBody>
      </p:sp>
      <p:sp>
        <p:nvSpPr>
          <p:cNvPr id="555016" name="Rectangle 8"/>
          <p:cNvSpPr>
            <a:spLocks noChangeArrowheads="1"/>
          </p:cNvSpPr>
          <p:nvPr/>
        </p:nvSpPr>
        <p:spPr bwMode="auto">
          <a:xfrm>
            <a:off x="1143000" y="1905000"/>
            <a:ext cx="304800" cy="3810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64FDC-D420-AF40-AEC6-1F788A13C3E6}" type="slidenum">
              <a:rPr lang="en-US"/>
              <a:pPr/>
              <a:t>14</a:t>
            </a:fld>
            <a:endParaRPr lang="en-US"/>
          </a:p>
        </p:txBody>
      </p:sp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Bad Red cut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min(N1,N2,N1) :- N1&lt;N2,!.</a:t>
            </a:r>
          </a:p>
          <a:p>
            <a:r>
              <a:rPr lang="en-US"/>
              <a:t>min(_,N2,N2).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97915-4B54-5847-ADC5-638111BABA45}" type="slidenum">
              <a:rPr lang="en-US"/>
              <a:pPr/>
              <a:t>15</a:t>
            </a:fld>
            <a:endParaRPr lang="en-US"/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BAD Red Cut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76400"/>
            <a:ext cx="5562600" cy="1143000"/>
          </a:xfrm>
          <a:ln w="3175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400"/>
              <a:t>R1. pension(X,disabled) :- disabled(X),!.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400"/>
              <a:t>R2. pension(X,senior) :- over65(X), paid_up(X),!.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400"/>
              <a:t>R3. pension(X,supplemental) :- over65(X),!.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400"/>
              <a:t>R4. pension(X,nothing).   %"The Default" If everything else fails.</a:t>
            </a:r>
          </a:p>
        </p:txBody>
      </p:sp>
      <p:sp>
        <p:nvSpPr>
          <p:cNvPr id="556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90600" y="2819400"/>
            <a:ext cx="3657600" cy="914400"/>
          </a:xfrm>
          <a:ln w="3175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400"/>
              <a:t>F1.  disabled(joe).	F4. over65(lou).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400"/>
              <a:t>F2.  over65(joe).	F5. paid_up(lou).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400"/>
              <a:t>F3.  paid_up(joe).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sz="1400"/>
          </a:p>
        </p:txBody>
      </p:sp>
      <p:sp>
        <p:nvSpPr>
          <p:cNvPr id="556037" name="Rectangle 5"/>
          <p:cNvSpPr>
            <a:spLocks noChangeArrowheads="1"/>
          </p:cNvSpPr>
          <p:nvPr/>
        </p:nvSpPr>
        <p:spPr bwMode="auto">
          <a:xfrm>
            <a:off x="990600" y="3733800"/>
            <a:ext cx="7315200" cy="2590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 sz="1600">
                <a:latin typeface="Times New Roman" charset="0"/>
              </a:rPr>
              <a:t>Q1. ?- pension(joe, nothing)  -&gt;  yes.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 sz="1600">
                <a:latin typeface="Times New Roman" charset="0"/>
              </a:rPr>
              <a:t>OOPS! "I'm sorry Mr. Joe...yes Mr. Joe you are entitled, it was a small computer error...really Mr. Joe computers DO make mistakes...I'm sorry what was that about intended meaning?".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endParaRPr kumimoji="1" lang="en-US" sz="800">
              <a:latin typeface="Times New Roman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 sz="1600">
                <a:latin typeface="Times New Roman" charset="0"/>
              </a:rPr>
              <a:t>Q2. ?- pension(joe,P)  -&gt; P = disabled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 sz="1600">
                <a:latin typeface="Times New Roman" charset="0"/>
              </a:rPr>
              <a:t> Does Joe get more than one pension payment?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endParaRPr kumimoji="1" lang="en-US" sz="800">
              <a:latin typeface="Times New Roman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 sz="1600">
                <a:latin typeface="Times New Roman" charset="0"/>
              </a:rPr>
              <a:t>Q3. ?- pension(X, senior) -&gt; X = joe.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 sz="1600">
                <a:latin typeface="Times New Roman" charset="0"/>
              </a:rPr>
              <a:t>What happened to Lou's pension? Isn’t he a senior?</a:t>
            </a:r>
          </a:p>
        </p:txBody>
      </p:sp>
      <p:sp>
        <p:nvSpPr>
          <p:cNvPr id="556038" name="Rectangle 6"/>
          <p:cNvSpPr>
            <a:spLocks noChangeArrowheads="1"/>
          </p:cNvSpPr>
          <p:nvPr/>
        </p:nvSpPr>
        <p:spPr bwMode="auto">
          <a:xfrm>
            <a:off x="6705600" y="1676400"/>
            <a:ext cx="2057400" cy="213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 sz="1600" b="1">
                <a:latin typeface="Times New Roman" charset="0"/>
              </a:rPr>
              <a:t>The cut is used</a:t>
            </a:r>
          </a:p>
          <a:p>
            <a:pPr marL="342900" indent="-342900"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 sz="1600" b="1">
                <a:latin typeface="Times New Roman" charset="0"/>
              </a:rPr>
              <a:t>to implement the</a:t>
            </a:r>
          </a:p>
          <a:p>
            <a:pPr marL="342900" indent="-342900"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 sz="1600" b="1" i="1">
                <a:latin typeface="Times New Roman" charset="0"/>
              </a:rPr>
              <a:t>default</a:t>
            </a:r>
            <a:r>
              <a:rPr kumimoji="1" lang="en-US" sz="1600" b="1">
                <a:latin typeface="Times New Roman" charset="0"/>
              </a:rPr>
              <a:t> case -- Yike!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endParaRPr kumimoji="1" lang="en-US" sz="1600" b="1">
              <a:latin typeface="Times New Roman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8984F-3570-6747-BC09-DD79AD116593}" type="slidenum">
              <a:rPr lang="en-US"/>
              <a:pPr/>
              <a:t>16</a:t>
            </a:fld>
            <a:endParaRPr lang="en-US"/>
          </a:p>
        </p:txBody>
      </p:sp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Joe's Revenge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76400"/>
            <a:ext cx="5562600" cy="1600200"/>
          </a:xfrm>
          <a:ln w="3175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400"/>
              <a:t>R1. pension(X,disabled_pension) :- disabled(X).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400"/>
              <a:t>R2. pension(X,senior_pension) :- over65(X), paid_up(X).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400"/>
              <a:t>R3. pension(X,supplemental_pension) :- over65(X). 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400"/>
              <a:t>R4. entitled(X,Pension) :- pension(X,Pension).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400"/>
              <a:t>R5. entitled(X,nothing) :- \+(pension(X,Pension)).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400"/>
              <a:t>%%%%%R5. entitled(X,nothing).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sz="1400"/>
          </a:p>
        </p:txBody>
      </p:sp>
      <p:sp>
        <p:nvSpPr>
          <p:cNvPr id="5570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90600" y="3581400"/>
            <a:ext cx="3657600" cy="838200"/>
          </a:xfrm>
          <a:ln w="3175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400"/>
              <a:t>F1. disabled(joe).	F4. over65(lou).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400"/>
              <a:t>F2. over65(joe).	F5. paid_up(lou).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1400"/>
              <a:t>F3. paid_up(joe).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sz="1400"/>
          </a:p>
        </p:txBody>
      </p:sp>
      <p:sp>
        <p:nvSpPr>
          <p:cNvPr id="557061" name="Rectangle 5"/>
          <p:cNvSpPr>
            <a:spLocks noChangeArrowheads="1"/>
          </p:cNvSpPr>
          <p:nvPr/>
        </p:nvSpPr>
        <p:spPr bwMode="auto">
          <a:xfrm>
            <a:off x="990600" y="4648200"/>
            <a:ext cx="7315200" cy="1752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 sz="1600">
                <a:latin typeface="Times New Roman" charset="0"/>
              </a:rPr>
              <a:t>Q1. ?- entitled(joe,nothing)  -&gt; no.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endParaRPr kumimoji="1" lang="en-US" sz="900">
              <a:latin typeface="Times New Roman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 sz="1600">
                <a:latin typeface="Times New Roman" charset="0"/>
              </a:rPr>
              <a:t>Q2. ?- entitled(joe,P)  -&gt; 1. P = disabled, 2. P=senior, 3. P=supplemental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endParaRPr kumimoji="1" lang="en-US" sz="900">
              <a:latin typeface="Times New Roman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 sz="1600">
                <a:latin typeface="Times New Roman" charset="0"/>
              </a:rPr>
              <a:t>Q3. ?- entitled(X,senior_pension) -&gt; 1. X = joe  2. X = lou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endParaRPr kumimoji="1" lang="en-US" sz="900">
              <a:latin typeface="Times New Roman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 sz="1600">
                <a:latin typeface="Times New Roman" charset="0"/>
              </a:rPr>
              <a:t>Q4. ?- entitled(X,disabled_pension) -&gt; 1. X = joe.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and Test</a:t>
            </a:r>
          </a:p>
          <a:p>
            <a:pPr lvl="1"/>
            <a:r>
              <a:rPr lang="en-US" dirty="0" smtClean="0"/>
              <a:t>Idea: Guess a solution, then verify</a:t>
            </a:r>
          </a:p>
          <a:p>
            <a:pPr lvl="1"/>
            <a:r>
              <a:rPr lang="en-US" dirty="0" smtClean="0"/>
              <a:t>Magic Squares</a:t>
            </a:r>
          </a:p>
          <a:p>
            <a:pPr lvl="1"/>
            <a:r>
              <a:rPr lang="en-US" dirty="0" err="1" smtClean="0"/>
              <a:t>MiniZebra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 Lists</a:t>
            </a:r>
          </a:p>
          <a:p>
            <a:pPr lvl="1"/>
            <a:r>
              <a:rPr lang="en-US" dirty="0" smtClean="0"/>
              <a:t>Idea: predicate takes in a list, processes the first part of the list, and returns what is left.</a:t>
            </a:r>
          </a:p>
          <a:p>
            <a:pPr lvl="1"/>
            <a:r>
              <a:rPr lang="en-US" dirty="0" smtClean="0"/>
              <a:t>Genesis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FindAll</a:t>
            </a:r>
            <a:endParaRPr lang="en-US" dirty="0" smtClean="0"/>
          </a:p>
          <a:p>
            <a:pPr lvl="1"/>
            <a:r>
              <a:rPr lang="en-US" dirty="0" smtClean="0"/>
              <a:t>Idea: Find all the solutions to a predicate, make a list of the corresponding variable bindings</a:t>
            </a:r>
          </a:p>
          <a:p>
            <a:pPr lvl="1"/>
            <a:r>
              <a:rPr lang="en-US" dirty="0" err="1" smtClean="0"/>
              <a:t>schema.pl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AAA47-A303-AE4A-B7EC-A1207019C91E}" type="slidenum">
              <a:rPr lang="en-US"/>
              <a:pPr/>
              <a:t>5</a:t>
            </a:fld>
            <a:endParaRPr lang="en-US"/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Negation as Failure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\+ prefix operator is the standard in modern Prolog.</a:t>
            </a:r>
          </a:p>
          <a:p>
            <a:r>
              <a:rPr lang="en-US" dirty="0"/>
              <a:t>\+P means “P is </a:t>
            </a:r>
            <a:r>
              <a:rPr lang="en-US" dirty="0" err="1"/>
              <a:t>unprovable</a:t>
            </a:r>
            <a:r>
              <a:rPr lang="en-US" dirty="0" smtClean="0"/>
              <a:t>”</a:t>
            </a:r>
          </a:p>
          <a:p>
            <a:pPr lvl="2">
              <a:buNone/>
            </a:pPr>
            <a:r>
              <a:rPr lang="en-US" dirty="0" smtClean="0">
                <a:solidFill>
                  <a:srgbClr val="FF0000"/>
                </a:solidFill>
              </a:rPr>
              <a:t>\+(G) :- G, !, fail.</a:t>
            </a:r>
          </a:p>
          <a:p>
            <a:pPr lvl="2">
              <a:buNone/>
            </a:pPr>
            <a:r>
              <a:rPr lang="en-US" dirty="0" smtClean="0">
                <a:solidFill>
                  <a:srgbClr val="FF0000"/>
                </a:solidFill>
              </a:rPr>
              <a:t>\+(G).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\+P succeeds if P fails (e.g., we can find no proof for P) and fails if we can find any single proof for P.</a:t>
            </a:r>
          </a:p>
          <a:p>
            <a:r>
              <a:rPr lang="en-US" dirty="0"/>
              <a:t>\+ is like a turnstile symbol with a line thru </a:t>
            </a:r>
            <a:r>
              <a:rPr lang="en-US" dirty="0" smtClean="0"/>
              <a:t>it</a:t>
            </a:r>
          </a:p>
          <a:p>
            <a:endParaRPr lang="en-US" dirty="0" smtClean="0"/>
          </a:p>
          <a:p>
            <a:pPr>
              <a:buFont typeface="Wingdings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E9B13-883C-BB43-840A-C8D8A48467E4}" type="slidenum">
              <a:rPr lang="en-US"/>
              <a:pPr/>
              <a:t>6</a:t>
            </a:fld>
            <a:endParaRPr lang="en-US"/>
          </a:p>
        </p:txBody>
      </p:sp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Negation as Failure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032250" cy="3251200"/>
          </a:xfrm>
          <a:ln w="3175">
            <a:solidFill>
              <a:schemeClr val="tx1"/>
            </a:solidFill>
          </a:ln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400"/>
              <a:t>single_student(X) :- </a:t>
            </a:r>
          </a:p>
          <a:p>
            <a:pPr>
              <a:buFont typeface="Wingdings" charset="2"/>
              <a:buNone/>
            </a:pPr>
            <a:r>
              <a:rPr lang="en-US" sz="2400"/>
              <a:t>	  (\+ married(X)),</a:t>
            </a:r>
          </a:p>
          <a:p>
            <a:pPr>
              <a:buFont typeface="Wingdings" charset="2"/>
              <a:buNone/>
            </a:pPr>
            <a:r>
              <a:rPr lang="en-US" sz="2400"/>
              <a:t>	  student(X).</a:t>
            </a:r>
          </a:p>
          <a:p>
            <a:pPr>
              <a:buFont typeface="Wingdings" charset="2"/>
              <a:buNone/>
            </a:pPr>
            <a:r>
              <a:rPr lang="en-US" sz="2400"/>
              <a:t>student(bill).</a:t>
            </a:r>
          </a:p>
          <a:p>
            <a:pPr>
              <a:buFont typeface="Wingdings" charset="2"/>
              <a:buNone/>
            </a:pPr>
            <a:r>
              <a:rPr lang="en-US" sz="2400"/>
              <a:t>student(joe).</a:t>
            </a:r>
          </a:p>
          <a:p>
            <a:pPr>
              <a:buFont typeface="Wingdings" charset="2"/>
              <a:buNone/>
            </a:pPr>
            <a:r>
              <a:rPr lang="en-US" sz="2400"/>
              <a:t>married(joe).</a:t>
            </a:r>
          </a:p>
        </p:txBody>
      </p:sp>
      <p:sp>
        <p:nvSpPr>
          <p:cNvPr id="5488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4550" y="1447800"/>
            <a:ext cx="4032250" cy="3251200"/>
          </a:xfrm>
          <a:ln w="3175">
            <a:solidFill>
              <a:schemeClr val="tx1"/>
            </a:solidFill>
          </a:ln>
        </p:spPr>
        <p:txBody>
          <a:bodyPr/>
          <a:lstStyle/>
          <a:p>
            <a:pPr>
              <a:buFont typeface="Wingdings" charset="2"/>
              <a:buNone/>
            </a:pPr>
            <a:r>
              <a:rPr lang="en-US"/>
              <a:t>:- single_student(bill).</a:t>
            </a:r>
          </a:p>
          <a:p>
            <a:pPr lvl="1">
              <a:buFont typeface="Wingdings" charset="2"/>
              <a:buNone/>
            </a:pPr>
            <a:r>
              <a:rPr lang="en-US">
                <a:sym typeface="Wingdings" charset="2"/>
              </a:rPr>
              <a:t></a:t>
            </a:r>
            <a:r>
              <a:rPr lang="en-US"/>
              <a:t> yes.</a:t>
            </a:r>
          </a:p>
          <a:p>
            <a:pPr>
              <a:buFont typeface="Wingdings" charset="2"/>
              <a:buNone/>
            </a:pPr>
            <a:r>
              <a:rPr lang="en-US"/>
              <a:t>:- single_student(joe).</a:t>
            </a:r>
          </a:p>
          <a:p>
            <a:pPr lvl="1">
              <a:buFont typeface="Wingdings" charset="2"/>
              <a:buNone/>
            </a:pPr>
            <a:r>
              <a:rPr lang="en-US">
                <a:sym typeface="Wingdings" charset="2"/>
              </a:rPr>
              <a:t></a:t>
            </a:r>
            <a:r>
              <a:rPr lang="en-US"/>
              <a:t> no.</a:t>
            </a:r>
          </a:p>
          <a:p>
            <a:pPr>
              <a:buFont typeface="Wingdings" charset="2"/>
              <a:buNone/>
            </a:pPr>
            <a:endParaRPr lang="en-US"/>
          </a:p>
        </p:txBody>
      </p:sp>
      <p:sp>
        <p:nvSpPr>
          <p:cNvPr id="548869" name="Rectangle 5"/>
          <p:cNvSpPr>
            <a:spLocks noChangeArrowheads="1"/>
          </p:cNvSpPr>
          <p:nvPr/>
        </p:nvSpPr>
        <p:spPr bwMode="auto">
          <a:xfrm>
            <a:off x="2438400" y="4953000"/>
            <a:ext cx="4038600" cy="1295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Char char="4"/>
            </a:pPr>
            <a:r>
              <a:rPr kumimoji="1" lang="en-US" sz="3200">
                <a:latin typeface="Times New Roman" charset="0"/>
              </a:rPr>
              <a:t>?- single_student(X)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 sz="3200">
                <a:latin typeface="Times New Roman" charset="0"/>
              </a:rPr>
              <a:t>		</a:t>
            </a:r>
            <a:r>
              <a:rPr kumimoji="1" lang="en-US" sz="3200">
                <a:latin typeface="Times New Roman" charset="0"/>
                <a:sym typeface="Wingdings" charset="2"/>
              </a:rPr>
              <a:t></a:t>
            </a:r>
            <a:r>
              <a:rPr kumimoji="1" lang="en-US" sz="3200">
                <a:latin typeface="Times New Roman" charset="0"/>
              </a:rPr>
              <a:t> no.</a:t>
            </a:r>
          </a:p>
        </p:txBody>
      </p:sp>
      <p:pic>
        <p:nvPicPr>
          <p:cNvPr id="548870" name="Picture 6" descr="j00786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3276600"/>
            <a:ext cx="1423988" cy="1333500"/>
          </a:xfrm>
          <a:prstGeom prst="rect">
            <a:avLst/>
          </a:prstGeom>
          <a:noFill/>
        </p:spPr>
      </p:pic>
      <p:pic>
        <p:nvPicPr>
          <p:cNvPr id="548871" name="Picture 7" descr="j00787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5029200"/>
            <a:ext cx="892175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14945-59F6-E847-BE9F-546C7F674301}" type="slidenum">
              <a:rPr lang="en-US"/>
              <a:pPr/>
              <a:t>7</a:t>
            </a:fld>
            <a:endParaRPr lang="en-US"/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Negation as Failure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032250" cy="3251200"/>
          </a:xfrm>
          <a:ln w="3175">
            <a:solidFill>
              <a:schemeClr val="tx1"/>
            </a:solidFill>
          </a:ln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400"/>
              <a:t>single_student(X) :- </a:t>
            </a:r>
          </a:p>
          <a:p>
            <a:pPr>
              <a:buFont typeface="Wingdings" charset="2"/>
              <a:buNone/>
            </a:pPr>
            <a:r>
              <a:rPr lang="en-US" sz="2400"/>
              <a:t>	  (\+ married(X)),</a:t>
            </a:r>
          </a:p>
          <a:p>
            <a:pPr>
              <a:buFont typeface="Wingdings" charset="2"/>
              <a:buNone/>
            </a:pPr>
            <a:r>
              <a:rPr lang="en-US" sz="2400"/>
              <a:t>	  student(X).</a:t>
            </a:r>
          </a:p>
          <a:p>
            <a:pPr>
              <a:buFont typeface="Wingdings" charset="2"/>
              <a:buNone/>
            </a:pPr>
            <a:r>
              <a:rPr lang="en-US" sz="2400"/>
              <a:t>student(bill).</a:t>
            </a:r>
          </a:p>
          <a:p>
            <a:pPr>
              <a:buFont typeface="Wingdings" charset="2"/>
              <a:buNone/>
            </a:pPr>
            <a:r>
              <a:rPr lang="en-US" sz="2400"/>
              <a:t>student(joe).</a:t>
            </a:r>
          </a:p>
          <a:p>
            <a:pPr>
              <a:buFont typeface="Wingdings" charset="2"/>
              <a:buNone/>
            </a:pPr>
            <a:r>
              <a:rPr lang="en-US" sz="2400"/>
              <a:t>married(joe).</a:t>
            </a:r>
          </a:p>
        </p:txBody>
      </p:sp>
      <p:sp>
        <p:nvSpPr>
          <p:cNvPr id="5591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4550" y="1447800"/>
            <a:ext cx="4032250" cy="3251200"/>
          </a:xfrm>
          <a:ln w="3175">
            <a:solidFill>
              <a:schemeClr val="tx1"/>
            </a:solidFill>
          </a:ln>
        </p:spPr>
        <p:txBody>
          <a:bodyPr/>
          <a:lstStyle/>
          <a:p>
            <a:pPr>
              <a:buFont typeface="Wingdings" charset="2"/>
              <a:buNone/>
            </a:pPr>
            <a:r>
              <a:rPr lang="en-US"/>
              <a:t>:- single_student(bill).</a:t>
            </a:r>
          </a:p>
          <a:p>
            <a:pPr lvl="1">
              <a:buFont typeface="Wingdings" charset="2"/>
              <a:buNone/>
            </a:pPr>
            <a:r>
              <a:rPr lang="en-US">
                <a:sym typeface="Wingdings" charset="2"/>
              </a:rPr>
              <a:t></a:t>
            </a:r>
            <a:r>
              <a:rPr lang="en-US"/>
              <a:t> yes.</a:t>
            </a:r>
          </a:p>
          <a:p>
            <a:pPr>
              <a:buFont typeface="Wingdings" charset="2"/>
              <a:buNone/>
            </a:pPr>
            <a:r>
              <a:rPr lang="en-US"/>
              <a:t>:- single_student(joe).</a:t>
            </a:r>
          </a:p>
          <a:p>
            <a:pPr lvl="1">
              <a:buFont typeface="Wingdings" charset="2"/>
              <a:buNone/>
            </a:pPr>
            <a:r>
              <a:rPr lang="en-US">
                <a:sym typeface="Wingdings" charset="2"/>
              </a:rPr>
              <a:t></a:t>
            </a:r>
            <a:r>
              <a:rPr lang="en-US"/>
              <a:t> no.</a:t>
            </a:r>
          </a:p>
          <a:p>
            <a:pPr>
              <a:buFont typeface="Wingdings" charset="2"/>
              <a:buNone/>
            </a:pPr>
            <a:endParaRPr lang="en-US"/>
          </a:p>
        </p:txBody>
      </p:sp>
      <p:sp>
        <p:nvSpPr>
          <p:cNvPr id="559109" name="Rectangle 5"/>
          <p:cNvSpPr>
            <a:spLocks noChangeArrowheads="1"/>
          </p:cNvSpPr>
          <p:nvPr/>
        </p:nvSpPr>
        <p:spPr bwMode="auto">
          <a:xfrm>
            <a:off x="2438400" y="4953000"/>
            <a:ext cx="4038600" cy="1295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Char char="4"/>
            </a:pPr>
            <a:r>
              <a:rPr kumimoji="1" lang="en-US" sz="3200">
                <a:latin typeface="Times New Roman" charset="0"/>
              </a:rPr>
              <a:t>?- single_student(X)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 sz="3200">
                <a:latin typeface="Times New Roman" charset="0"/>
              </a:rPr>
              <a:t>		</a:t>
            </a:r>
            <a:r>
              <a:rPr kumimoji="1" lang="en-US" sz="3200">
                <a:latin typeface="Times New Roman" charset="0"/>
                <a:sym typeface="Wingdings" charset="2"/>
              </a:rPr>
              <a:t></a:t>
            </a:r>
            <a:r>
              <a:rPr kumimoji="1" lang="en-US" sz="3200">
                <a:latin typeface="Times New Roman" charset="0"/>
              </a:rPr>
              <a:t> no.</a:t>
            </a:r>
          </a:p>
        </p:txBody>
      </p:sp>
      <p:pic>
        <p:nvPicPr>
          <p:cNvPr id="559110" name="Picture 6" descr="j00786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3276600"/>
            <a:ext cx="1423988" cy="1333500"/>
          </a:xfrm>
          <a:prstGeom prst="rect">
            <a:avLst/>
          </a:prstGeom>
          <a:noFill/>
        </p:spPr>
      </p:pic>
      <p:pic>
        <p:nvPicPr>
          <p:cNvPr id="559111" name="Picture 7" descr="j00787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5029200"/>
            <a:ext cx="892175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1447E-CAF9-3440-9944-CD24C1F8EBAB}" type="slidenum">
              <a:rPr lang="en-US"/>
              <a:pPr/>
              <a:t>8</a:t>
            </a:fld>
            <a:endParaRPr lang="en-US"/>
          </a:p>
        </p:txBody>
      </p:sp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Negation as Failure 2</a:t>
            </a:r>
            <a:r>
              <a:rPr lang="en-US" baseline="30000"/>
              <a:t>nd</a:t>
            </a:r>
            <a:r>
              <a:rPr lang="en-US"/>
              <a:t> Try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032250" cy="3251200"/>
          </a:xfrm>
          <a:ln w="3175">
            <a:solidFill>
              <a:schemeClr val="tx1"/>
            </a:solidFill>
          </a:ln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400"/>
              <a:t>single_student(X) :- </a:t>
            </a:r>
          </a:p>
          <a:p>
            <a:pPr>
              <a:buFont typeface="Wingdings" charset="2"/>
              <a:buNone/>
            </a:pPr>
            <a:r>
              <a:rPr lang="en-US" sz="2400"/>
              <a:t>		student(X), </a:t>
            </a:r>
          </a:p>
          <a:p>
            <a:pPr>
              <a:buFont typeface="Wingdings" charset="2"/>
              <a:buNone/>
            </a:pPr>
            <a:r>
              <a:rPr lang="en-US" sz="2400"/>
              <a:t>		(\+ married(X)). </a:t>
            </a:r>
          </a:p>
          <a:p>
            <a:pPr>
              <a:buFont typeface="Wingdings" charset="2"/>
              <a:buNone/>
            </a:pPr>
            <a:r>
              <a:rPr lang="en-US" sz="2400"/>
              <a:t>student(bill).</a:t>
            </a:r>
          </a:p>
          <a:p>
            <a:pPr>
              <a:buFont typeface="Wingdings" charset="2"/>
              <a:buNone/>
            </a:pPr>
            <a:r>
              <a:rPr lang="en-US" sz="2400"/>
              <a:t>student(joe).</a:t>
            </a:r>
          </a:p>
          <a:p>
            <a:pPr>
              <a:buFont typeface="Wingdings" charset="2"/>
              <a:buNone/>
            </a:pPr>
            <a:r>
              <a:rPr lang="en-US" sz="2400"/>
              <a:t>married(joe).</a:t>
            </a:r>
          </a:p>
        </p:txBody>
      </p:sp>
      <p:sp>
        <p:nvSpPr>
          <p:cNvPr id="5498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4550" y="1447800"/>
            <a:ext cx="4032250" cy="3251200"/>
          </a:xfrm>
          <a:ln w="3175">
            <a:solidFill>
              <a:schemeClr val="tx1"/>
            </a:solidFill>
          </a:ln>
        </p:spPr>
        <p:txBody>
          <a:bodyPr/>
          <a:lstStyle/>
          <a:p>
            <a:pPr>
              <a:buFont typeface="Wingdings" charset="2"/>
              <a:buNone/>
            </a:pPr>
            <a:r>
              <a:rPr lang="en-US"/>
              <a:t>:- single_student(bill).</a:t>
            </a:r>
          </a:p>
          <a:p>
            <a:pPr lvl="1">
              <a:buFont typeface="Wingdings" charset="2"/>
              <a:buNone/>
            </a:pPr>
            <a:r>
              <a:rPr lang="en-US">
                <a:sym typeface="Wingdings" charset="2"/>
              </a:rPr>
              <a:t></a:t>
            </a:r>
            <a:r>
              <a:rPr lang="en-US"/>
              <a:t> yes.</a:t>
            </a:r>
          </a:p>
          <a:p>
            <a:pPr>
              <a:buFont typeface="Wingdings" charset="2"/>
              <a:buNone/>
            </a:pPr>
            <a:r>
              <a:rPr lang="en-US"/>
              <a:t>:- single_student(joe).</a:t>
            </a:r>
          </a:p>
          <a:p>
            <a:pPr lvl="1">
              <a:buFont typeface="Wingdings" charset="2"/>
              <a:buNone/>
            </a:pPr>
            <a:r>
              <a:rPr lang="en-US">
                <a:sym typeface="Wingdings" charset="2"/>
              </a:rPr>
              <a:t></a:t>
            </a:r>
            <a:r>
              <a:rPr lang="en-US"/>
              <a:t> no.</a:t>
            </a:r>
          </a:p>
          <a:p>
            <a:pPr>
              <a:buFont typeface="Wingdings" charset="2"/>
              <a:buNone/>
            </a:pPr>
            <a:endParaRPr lang="en-US"/>
          </a:p>
        </p:txBody>
      </p:sp>
      <p:sp>
        <p:nvSpPr>
          <p:cNvPr id="549893" name="Rectangle 5"/>
          <p:cNvSpPr>
            <a:spLocks noChangeArrowheads="1"/>
          </p:cNvSpPr>
          <p:nvPr/>
        </p:nvSpPr>
        <p:spPr bwMode="auto">
          <a:xfrm>
            <a:off x="2438400" y="4953000"/>
            <a:ext cx="4038600" cy="1295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Char char="4"/>
            </a:pPr>
            <a:r>
              <a:rPr kumimoji="1" lang="en-US" sz="3200">
                <a:latin typeface="Times New Roman" charset="0"/>
              </a:rPr>
              <a:t>?- single_student(X)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  <a:buFont typeface="Monotype Sorts" charset="2"/>
              <a:buNone/>
            </a:pPr>
            <a:r>
              <a:rPr kumimoji="1" lang="en-US" sz="3200">
                <a:latin typeface="Times New Roman" charset="0"/>
              </a:rPr>
              <a:t>		</a:t>
            </a:r>
            <a:r>
              <a:rPr kumimoji="1" lang="en-US" sz="3200">
                <a:latin typeface="Times New Roman" charset="0"/>
                <a:sym typeface="Wingdings" charset="2"/>
              </a:rPr>
              <a:t></a:t>
            </a:r>
            <a:r>
              <a:rPr kumimoji="1" lang="en-US" sz="3200">
                <a:latin typeface="Times New Roman" charset="0"/>
              </a:rPr>
              <a:t> X=bill.</a:t>
            </a:r>
          </a:p>
        </p:txBody>
      </p:sp>
      <p:pic>
        <p:nvPicPr>
          <p:cNvPr id="549894" name="Picture 6" descr="j00786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4662488"/>
            <a:ext cx="1828800" cy="1712912"/>
          </a:xfrm>
          <a:prstGeom prst="rect">
            <a:avLst/>
          </a:prstGeom>
          <a:noFill/>
        </p:spPr>
      </p:pic>
      <p:pic>
        <p:nvPicPr>
          <p:cNvPr id="549895" name="Picture 7" descr="j00786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2057400"/>
            <a:ext cx="622300" cy="1890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87A0D-6681-D446-AD88-E1BABB2C00A5}" type="slidenum">
              <a:rPr lang="en-US"/>
              <a:pPr/>
              <a:t>9</a:t>
            </a:fld>
            <a:endParaRPr lang="en-US"/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Closed World Assumption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Assumption that the world is defined in its entirety</a:t>
            </a:r>
          </a:p>
          <a:p>
            <a:pPr lvl="1"/>
            <a:r>
              <a:rPr lang="en-US" sz="2000"/>
              <a:t>The representation is “complete”/”closed”</a:t>
            </a:r>
          </a:p>
          <a:p>
            <a:r>
              <a:rPr lang="en-US" sz="2400"/>
              <a:t>No true statement is missing from the representation</a:t>
            </a:r>
          </a:p>
          <a:p>
            <a:r>
              <a:rPr lang="en-US" sz="2400"/>
              <a:t>In practice, assumed for conventional databases	</a:t>
            </a:r>
          </a:p>
          <a:p>
            <a:pPr lvl="1"/>
            <a:r>
              <a:rPr lang="en-US" sz="2000"/>
              <a:t>“Sorry, sir you must NOT exist your social security number is NOT IN our database, bye, bye”.</a:t>
            </a:r>
          </a:p>
          <a:p>
            <a:r>
              <a:rPr lang="en-US" sz="2400"/>
              <a:t>From a logic program, P, allows us to conclude </a:t>
            </a:r>
          </a:p>
          <a:p>
            <a:pPr lvl="1"/>
            <a:r>
              <a:rPr lang="en-US" sz="2000"/>
              <a:t>the </a:t>
            </a:r>
            <a:r>
              <a:rPr lang="en-US" sz="2000" b="1"/>
              <a:t>negation of A</a:t>
            </a:r>
            <a:r>
              <a:rPr lang="en-US" sz="2000"/>
              <a:t> </a:t>
            </a:r>
          </a:p>
          <a:p>
            <a:pPr lvl="1"/>
            <a:r>
              <a:rPr lang="en-US" sz="2000"/>
              <a:t>IF </a:t>
            </a:r>
            <a:r>
              <a:rPr lang="en-US" sz="2000" b="1"/>
              <a:t>A is NOT IN the meaning of P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1470</Words>
  <Application>Microsoft Macintosh PowerPoint</Application>
  <PresentationFormat>On-screen Show (4:3)</PresentationFormat>
  <Paragraphs>199</Paragraphs>
  <Slides>16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From Prolog to Defaults</vt:lpstr>
      <vt:lpstr>Techniques</vt:lpstr>
      <vt:lpstr>Techniques</vt:lpstr>
      <vt:lpstr>Techniques</vt:lpstr>
      <vt:lpstr>Negation as Failure</vt:lpstr>
      <vt:lpstr>Negation as Failure</vt:lpstr>
      <vt:lpstr>Negation as Failure</vt:lpstr>
      <vt:lpstr>Negation as Failure 2nd Try</vt:lpstr>
      <vt:lpstr>Closed World Assumption</vt:lpstr>
      <vt:lpstr>Negation as Failure &amp; the CWA</vt:lpstr>
      <vt:lpstr>The Cut (!)</vt:lpstr>
      <vt:lpstr>A Green Cut</vt:lpstr>
      <vt:lpstr>A Good Red Cut</vt:lpstr>
      <vt:lpstr>A Bad Red cut</vt:lpstr>
      <vt:lpstr>A BAD Red Cut</vt:lpstr>
      <vt:lpstr>Joe's Revenge</vt:lpstr>
    </vt:vector>
  </TitlesOfParts>
  <Company>University of Rochester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Henry Kautz</dc:creator>
  <cp:lastModifiedBy>Henry Kautz</cp:lastModifiedBy>
  <cp:revision>5</cp:revision>
  <dcterms:created xsi:type="dcterms:W3CDTF">2010-11-02T13:49:21Z</dcterms:created>
  <dcterms:modified xsi:type="dcterms:W3CDTF">2010-11-02T15:06:27Z</dcterms:modified>
</cp:coreProperties>
</file>