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5" r:id="rId6"/>
    <p:sldId id="260" r:id="rId7"/>
    <p:sldId id="271" r:id="rId8"/>
    <p:sldId id="272" r:id="rId9"/>
    <p:sldId id="266" r:id="rId10"/>
    <p:sldId id="262" r:id="rId11"/>
    <p:sldId id="267" r:id="rId12"/>
    <p:sldId id="268" r:id="rId13"/>
    <p:sldId id="269" r:id="rId14"/>
    <p:sldId id="263" r:id="rId15"/>
    <p:sldId id="270" r:id="rId16"/>
    <p:sldId id="274" r:id="rId17"/>
    <p:sldId id="275" r:id="rId18"/>
    <p:sldId id="276" r:id="rId19"/>
    <p:sldId id="277" r:id="rId20"/>
    <p:sldId id="279" r:id="rId21"/>
    <p:sldId id="264" r:id="rId22"/>
    <p:sldId id="28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Master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92D71-F973-914C-8E57-7FA8A149AF2B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430E2-E856-7042-ABF6-9ECE38EB6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8910F-67FA-3049-90AE-E9ACECF9CF49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44217-DB22-4D42-8636-8E59A7100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60668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9" y="6275668"/>
            <a:ext cx="27663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0229" y="6275668"/>
            <a:ext cx="3048277" cy="365125"/>
          </a:xfrm>
          <a:prstGeom prst="rect">
            <a:avLst/>
          </a:prstGeom>
        </p:spPr>
        <p:txBody>
          <a:bodyPr/>
          <a:lstStyle/>
          <a:p>
            <a:fld id="{F96C34BC-94F8-9849-90BA-D19ECD177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0935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373E22C4-A4DD-604F-B9E0-C5232D1E6714}" type="slidenum">
              <a:rPr lang="en-US" smtClean="0"/>
              <a:pPr/>
              <a:t>‹#›</a:t>
            </a:fld>
            <a:r>
              <a:rPr lang="en-US" smtClean="0"/>
              <a:t> of 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gif"/><Relationship Id="rId5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Why Study Computer Science using Python?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CSC 161: The Art of Programming</a:t>
            </a:r>
          </a:p>
          <a:p>
            <a:r>
              <a:rPr lang="en-US" dirty="0" smtClean="0"/>
              <a:t>Prof. Henry Kautz</a:t>
            </a:r>
          </a:p>
          <a:p>
            <a:r>
              <a:rPr lang="en-US" dirty="0" smtClean="0"/>
              <a:t>9/2/2009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 computer?</a:t>
            </a:r>
          </a:p>
          <a:p>
            <a:pPr lvl="1"/>
            <a:r>
              <a:rPr lang="en-US" dirty="0" smtClean="0"/>
              <a:t>Something that performs an algorithm</a:t>
            </a:r>
          </a:p>
          <a:p>
            <a:r>
              <a:rPr lang="en-US" dirty="0" smtClean="0"/>
              <a:t>What is an algorithm?</a:t>
            </a:r>
          </a:p>
          <a:p>
            <a:pPr lvl="1"/>
            <a:r>
              <a:rPr lang="en-US" dirty="0" smtClean="0"/>
              <a:t>An unambiguous recipe for manipulating symbols</a:t>
            </a:r>
          </a:p>
          <a:p>
            <a:pPr lvl="2"/>
            <a:r>
              <a:rPr lang="en-US" dirty="0" smtClean="0"/>
              <a:t>Symbols: numbers, characters, bits, …</a:t>
            </a:r>
          </a:p>
          <a:p>
            <a:pPr lvl="2"/>
            <a:r>
              <a:rPr lang="en-US" dirty="0" smtClean="0"/>
              <a:t>Symbols may represent quantities, words, images, …</a:t>
            </a:r>
          </a:p>
          <a:p>
            <a:r>
              <a:rPr lang="en-US" dirty="0" smtClean="0"/>
              <a:t>Key idea:</a:t>
            </a:r>
          </a:p>
          <a:p>
            <a:pPr lvl="1"/>
            <a:r>
              <a:rPr lang="en-US" dirty="0" smtClean="0"/>
              <a:t>The computer does not need to know what the symbols mean</a:t>
            </a:r>
          </a:p>
          <a:p>
            <a:pPr lvl="1"/>
            <a:r>
              <a:rPr lang="en-US" dirty="0" smtClean="0"/>
              <a:t>Computing requires accuracy, but not understanding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Why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1642: </a:t>
            </a:r>
            <a:r>
              <a:rPr lang="en-US" dirty="0" err="1" smtClean="0"/>
              <a:t>Blaise</a:t>
            </a:r>
            <a:r>
              <a:rPr lang="en-US" dirty="0" smtClean="0"/>
              <a:t> Pascal invents the </a:t>
            </a:r>
            <a:r>
              <a:rPr lang="en-US" dirty="0" err="1" smtClean="0"/>
              <a:t>Pascaline</a:t>
            </a:r>
            <a:endParaRPr lang="en-US" dirty="0" smtClean="0"/>
          </a:p>
          <a:p>
            <a:pPr lvl="1"/>
            <a:r>
              <a:rPr lang="en-US" dirty="0" smtClean="0"/>
              <a:t>First adding machine</a:t>
            </a:r>
          </a:p>
          <a:p>
            <a:pPr lvl="1"/>
            <a:r>
              <a:rPr lang="en-US" dirty="0" smtClean="0"/>
              <a:t>Use by Pascal’s father, a tax collector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PascalineRe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92" y="3170991"/>
            <a:ext cx="4190142" cy="2873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8021" y="3818528"/>
            <a:ext cx="297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Blaise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also famous for “Pascal’s wager”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Programmable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1801: Jacquard’s Loom</a:t>
            </a:r>
          </a:p>
          <a:p>
            <a:pPr lvl="1"/>
            <a:r>
              <a:rPr lang="en-US" dirty="0" smtClean="0"/>
              <a:t>Punch card programming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Punch card, circa 1970: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JacquardL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04" y="2837808"/>
            <a:ext cx="2491575" cy="2078057"/>
          </a:xfrm>
          <a:prstGeom prst="rect">
            <a:avLst/>
          </a:prstGeom>
        </p:spPr>
      </p:pic>
      <p:pic>
        <p:nvPicPr>
          <p:cNvPr id="7" name="Picture 6" descr="jacquardca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66" y="2837808"/>
            <a:ext cx="2645361" cy="1787167"/>
          </a:xfrm>
          <a:prstGeom prst="rect">
            <a:avLst/>
          </a:prstGeom>
        </p:spPr>
      </p:pic>
      <p:pic>
        <p:nvPicPr>
          <p:cNvPr id="8" name="Picture 7" descr="jacqua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556" y="2466485"/>
            <a:ext cx="1266929" cy="2615221"/>
          </a:xfrm>
          <a:prstGeom prst="rect">
            <a:avLst/>
          </a:prstGeom>
        </p:spPr>
      </p:pic>
      <p:pic>
        <p:nvPicPr>
          <p:cNvPr id="9" name="Picture 8" descr="2866184570_a844a3404a_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791" y="5351695"/>
            <a:ext cx="2584876" cy="118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General-Purpose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1822: Charles Babbage’s Analytic Engine</a:t>
            </a:r>
          </a:p>
          <a:p>
            <a:pPr lvl="1"/>
            <a:r>
              <a:rPr lang="en-US" dirty="0" smtClean="0"/>
              <a:t>Never completely built</a:t>
            </a:r>
          </a:p>
          <a:p>
            <a:pPr lvl="1"/>
            <a:r>
              <a:rPr lang="en-US" dirty="0" smtClean="0"/>
              <a:t>In theory, could compute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any </a:t>
            </a:r>
            <a:r>
              <a:rPr lang="en-US" dirty="0" smtClean="0"/>
              <a:t>mathematical function</a:t>
            </a:r>
            <a:br>
              <a:rPr lang="en-US" dirty="0" smtClean="0"/>
            </a:br>
            <a:r>
              <a:rPr lang="en-US" dirty="0" smtClean="0"/>
              <a:t>for which there is an</a:t>
            </a:r>
            <a:br>
              <a:rPr lang="en-US" dirty="0" smtClean="0"/>
            </a:br>
            <a:r>
              <a:rPr lang="en-US" dirty="0" smtClean="0"/>
              <a:t>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DifferenceEng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591" y="2475651"/>
            <a:ext cx="2809466" cy="3682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Commercial General Purpose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Counting Table, circa 1910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HumanComputers.jpg"/>
          <p:cNvPicPr>
            <a:picLocks noChangeAspect="1"/>
          </p:cNvPicPr>
          <p:nvPr/>
        </p:nvPicPr>
        <p:blipFill>
          <a:blip r:embed="rId2">
            <a:lum contrast="3000"/>
          </a:blip>
          <a:stretch>
            <a:fillRect/>
          </a:stretch>
        </p:blipFill>
        <p:spPr>
          <a:xfrm>
            <a:off x="2093137" y="2523323"/>
            <a:ext cx="5076155" cy="3420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Electronic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1945: ENIAC, University of Pennsylvania</a:t>
            </a:r>
          </a:p>
          <a:p>
            <a:pPr lvl="1"/>
            <a:r>
              <a:rPr lang="en-US" dirty="0" smtClean="0"/>
              <a:t>30 tons, 18,000 vacuum tubes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ENIAC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08" y="2766796"/>
            <a:ext cx="4787733" cy="350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Transistorized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1964: IBM 1620</a:t>
            </a:r>
          </a:p>
          <a:p>
            <a:pPr lvl="1"/>
            <a:r>
              <a:rPr lang="en-US" dirty="0" smtClean="0"/>
              <a:t>How I learned to program!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ibm16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895" y="2819401"/>
            <a:ext cx="47625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Autonomous Computerized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1970: </a:t>
            </a:r>
            <a:r>
              <a:rPr lang="en-US" dirty="0" err="1" smtClean="0"/>
              <a:t>Shakey</a:t>
            </a:r>
            <a:r>
              <a:rPr lang="en-US" dirty="0" smtClean="0"/>
              <a:t>, Stanford Research Institute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Shakey.0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763" y="2414716"/>
            <a:ext cx="2877839" cy="386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Personal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1976: Apple 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App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12" y="2422525"/>
            <a:ext cx="4467225" cy="2955925"/>
          </a:xfrm>
          <a:prstGeom prst="rect">
            <a:avLst/>
          </a:prstGeom>
        </p:spPr>
      </p:pic>
      <p:pic>
        <p:nvPicPr>
          <p:cNvPr id="7" name="Picture 6" descr="apple.steve_wozniak_and_steve_jobs_with_apple_i.1976.102665474.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737" y="3435350"/>
            <a:ext cx="2436813" cy="203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Computer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13" y="1809578"/>
            <a:ext cx="5433230" cy="446609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The part that crunches symbols is the Central Processing Unit (CPU).</a:t>
            </a:r>
          </a:p>
          <a:p>
            <a:r>
              <a:rPr lang="en-US" sz="2000" dirty="0" smtClean="0"/>
              <a:t>Memory (RAM)</a:t>
            </a:r>
          </a:p>
          <a:p>
            <a:pPr lvl="1"/>
            <a:r>
              <a:rPr lang="en-US" sz="1800" dirty="0" smtClean="0"/>
              <a:t>Each byte (8 bits) has an address</a:t>
            </a:r>
          </a:p>
          <a:p>
            <a:pPr lvl="1"/>
            <a:r>
              <a:rPr lang="en-US" sz="1800" dirty="0" smtClean="0"/>
              <a:t>Can store data</a:t>
            </a:r>
          </a:p>
          <a:p>
            <a:pPr lvl="1"/>
            <a:r>
              <a:rPr lang="en-US" sz="1800" dirty="0" smtClean="0"/>
              <a:t>Can store instructions</a:t>
            </a:r>
          </a:p>
          <a:p>
            <a:r>
              <a:rPr lang="en-US" sz="2000" dirty="0" smtClean="0"/>
              <a:t>Hard disk</a:t>
            </a:r>
          </a:p>
          <a:p>
            <a:pPr lvl="1"/>
            <a:r>
              <a:rPr lang="en-US" sz="1800" dirty="0" smtClean="0"/>
              <a:t>“Secondary storage”</a:t>
            </a:r>
          </a:p>
          <a:p>
            <a:pPr lvl="1"/>
            <a:r>
              <a:rPr lang="en-US" sz="1800" dirty="0" smtClean="0"/>
              <a:t>1000 times cheaper</a:t>
            </a:r>
          </a:p>
          <a:p>
            <a:pPr lvl="1"/>
            <a:r>
              <a:rPr lang="en-US" sz="1800" dirty="0" smtClean="0"/>
              <a:t>1,000,000 times slower</a:t>
            </a:r>
          </a:p>
          <a:p>
            <a:r>
              <a:rPr lang="en-US" sz="2000" dirty="0" smtClean="0"/>
              <a:t>Display (I/O)</a:t>
            </a:r>
          </a:p>
          <a:p>
            <a:pPr lvl="1"/>
            <a:r>
              <a:rPr lang="en-US" sz="1800" dirty="0" smtClean="0"/>
              <a:t>LCD, printer, …</a:t>
            </a:r>
          </a:p>
          <a:p>
            <a:pPr lvl="1"/>
            <a:r>
              <a:rPr lang="en-US" sz="1800" dirty="0" smtClean="0"/>
              <a:t>Often implemented as a special area of memory </a:t>
            </a:r>
          </a:p>
          <a:p>
            <a:pPr lvl="2"/>
            <a:r>
              <a:rPr lang="en-US" sz="1600" dirty="0" smtClean="0"/>
              <a:t>Video RAM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3798" y="2515087"/>
            <a:ext cx="3040762" cy="269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Computer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is bits and computation!</a:t>
            </a:r>
          </a:p>
          <a:p>
            <a:pPr lvl="1"/>
            <a:r>
              <a:rPr lang="en-US" dirty="0" smtClean="0"/>
              <a:t>Biology – Protein folding</a:t>
            </a:r>
          </a:p>
          <a:p>
            <a:pPr lvl="1"/>
            <a:r>
              <a:rPr lang="en-US" dirty="0" smtClean="0"/>
              <a:t>Music – Sound processing</a:t>
            </a:r>
          </a:p>
          <a:p>
            <a:pPr lvl="1"/>
            <a:r>
              <a:rPr lang="en-US" dirty="0" smtClean="0"/>
              <a:t>Mechanical Engineering – Load bearing</a:t>
            </a:r>
          </a:p>
          <a:p>
            <a:pPr lvl="1"/>
            <a:r>
              <a:rPr lang="en-US" dirty="0" smtClean="0"/>
              <a:t>Literature – Text analysis</a:t>
            </a:r>
          </a:p>
          <a:p>
            <a:r>
              <a:rPr lang="en-US" dirty="0" smtClean="0"/>
              <a:t>What are you studying?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Computer Languages: Compiling versus Interpreting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75" y="1629133"/>
            <a:ext cx="6255727" cy="49848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i="1" dirty="0" smtClean="0"/>
              <a:t>Everything </a:t>
            </a:r>
            <a:r>
              <a:rPr lang="en-US" dirty="0" smtClean="0"/>
              <a:t>Computable?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a Python program be written for </a:t>
            </a:r>
            <a:r>
              <a:rPr lang="en-US" dirty="0" smtClean="0">
                <a:solidFill>
                  <a:srgbClr val="E2751D"/>
                </a:solidFill>
              </a:rPr>
              <a:t>every </a:t>
            </a:r>
            <a:r>
              <a:rPr lang="en-US" dirty="0" smtClean="0"/>
              <a:t>well defined function?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Surprisingly: No!</a:t>
            </a:r>
          </a:p>
          <a:p>
            <a:r>
              <a:rPr lang="en-US" dirty="0" smtClean="0"/>
              <a:t>Proof:</a:t>
            </a:r>
          </a:p>
          <a:p>
            <a:pPr lvl="1"/>
            <a:r>
              <a:rPr lang="en-US" dirty="0" smtClean="0"/>
              <a:t>Imagine an alphabetical list of ALL Python programs that read a number as input</a:t>
            </a:r>
          </a:p>
          <a:p>
            <a:pPr lvl="1"/>
            <a:r>
              <a:rPr lang="en-US" dirty="0" smtClean="0"/>
              <a:t>Consider the following function:</a:t>
            </a:r>
          </a:p>
          <a:p>
            <a:pPr lvl="2"/>
            <a:r>
              <a:rPr lang="en-US" dirty="0" smtClean="0"/>
              <a:t>If the K-</a:t>
            </a:r>
            <a:r>
              <a:rPr lang="en-US" dirty="0" err="1" smtClean="0"/>
              <a:t>th</a:t>
            </a:r>
            <a:r>
              <a:rPr lang="en-US" dirty="0" smtClean="0"/>
              <a:t> program writes “Hello World” when given K as input, write “Goodbye World”</a:t>
            </a:r>
          </a:p>
          <a:p>
            <a:pPr lvl="2"/>
            <a:r>
              <a:rPr lang="en-US" dirty="0" smtClean="0"/>
              <a:t>Otherwise, when given K as input, write “Hello World”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This function is logically impossible to write in Python!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a Better Programming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limitation of Python?</a:t>
            </a:r>
          </a:p>
          <a:p>
            <a:pPr lvl="1"/>
            <a:r>
              <a:rPr lang="en-US" dirty="0" smtClean="0"/>
              <a:t>No!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Church-Turing Thesis: all “suitably rich” programming languages can compute the same functions</a:t>
            </a:r>
          </a:p>
          <a:p>
            <a:endParaRPr lang="en-US" dirty="0" smtClean="0">
              <a:solidFill>
                <a:srgbClr val="E2751D"/>
              </a:solidFill>
            </a:endParaRPr>
          </a:p>
          <a:p>
            <a:endParaRPr lang="en-US" dirty="0" smtClean="0">
              <a:solidFill>
                <a:srgbClr val="E2751D"/>
              </a:solidFill>
            </a:endParaRPr>
          </a:p>
          <a:p>
            <a:r>
              <a:rPr lang="en-US" dirty="0" smtClean="0"/>
              <a:t>Okay, enough philosophy…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first chapter of the textbook</a:t>
            </a:r>
          </a:p>
          <a:p>
            <a:r>
              <a:rPr lang="en-US" dirty="0" smtClean="0"/>
              <a:t>Look at the online links on the Syllabus page to Getting Started with Python using IDLE</a:t>
            </a:r>
          </a:p>
          <a:p>
            <a:r>
              <a:rPr lang="en-US" dirty="0" smtClean="0"/>
              <a:t>In your Lab section this week or next, carry out the assignment</a:t>
            </a:r>
          </a:p>
          <a:p>
            <a:r>
              <a:rPr lang="en-US" dirty="0" smtClean="0"/>
              <a:t>Turn in the assignment sheet next class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Programming?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Simply using off the shelf applications will get you a long way</a:t>
            </a:r>
          </a:p>
          <a:p>
            <a:pPr lvl="1"/>
            <a:r>
              <a:rPr lang="en-US" dirty="0" smtClean="0"/>
              <a:t>Spreadsheets</a:t>
            </a:r>
          </a:p>
          <a:p>
            <a:pPr lvl="1"/>
            <a:r>
              <a:rPr lang="en-US" dirty="0" smtClean="0"/>
              <a:t>Photo editors</a:t>
            </a:r>
          </a:p>
          <a:p>
            <a:r>
              <a:rPr lang="en-US" dirty="0" smtClean="0"/>
              <a:t>But if you are doing novel, creative work, sooner or later, you will need to solve a </a:t>
            </a:r>
            <a:r>
              <a:rPr lang="en-US" dirty="0" smtClean="0">
                <a:solidFill>
                  <a:srgbClr val="FF0000"/>
                </a:solidFill>
              </a:rPr>
              <a:t>new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Learning good principles of programming will make it possible with more fun and less frustration</a:t>
            </a:r>
          </a:p>
          <a:p>
            <a:pPr lvl="1"/>
            <a:r>
              <a:rPr lang="en-US" i="1" dirty="0" smtClean="0"/>
              <a:t>Analogy: Knowing how to cook versus microwaving TV dinners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Python?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Python is rapidly becoming a language of choice for </a:t>
            </a:r>
          </a:p>
          <a:p>
            <a:pPr lvl="1"/>
            <a:r>
              <a:rPr lang="en-US" dirty="0" smtClean="0"/>
              <a:t>Scientists</a:t>
            </a:r>
          </a:p>
          <a:p>
            <a:pPr lvl="1"/>
            <a:r>
              <a:rPr lang="en-US" dirty="0" smtClean="0"/>
              <a:t>Web site builders</a:t>
            </a:r>
          </a:p>
          <a:p>
            <a:pPr lvl="1"/>
            <a:r>
              <a:rPr lang="en-US" dirty="0" smtClean="0"/>
              <a:t>Researchers in the humanities</a:t>
            </a:r>
          </a:p>
          <a:p>
            <a:pPr lvl="1"/>
            <a:r>
              <a:rPr lang="en-US" dirty="0" smtClean="0"/>
              <a:t>All kinds of rapid prototyping</a:t>
            </a:r>
          </a:p>
          <a:p>
            <a:r>
              <a:rPr lang="en-US" dirty="0" smtClean="0"/>
              <a:t>The old CSC 170 used JavaScript</a:t>
            </a:r>
          </a:p>
          <a:p>
            <a:pPr lvl="1"/>
            <a:r>
              <a:rPr lang="en-US" dirty="0" smtClean="0"/>
              <a:t>Good for web page design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CSC 161 will give you a practical tool for your whole career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Love Python?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37137"/>
          </a:xfrm>
        </p:spPr>
        <p:txBody>
          <a:bodyPr>
            <a:normAutofit/>
          </a:bodyPr>
          <a:lstStyle/>
          <a:p>
            <a:r>
              <a:rPr lang="en-US" dirty="0" smtClean="0"/>
              <a:t>Named after Monty Python’s Flying Circus</a:t>
            </a:r>
          </a:p>
          <a:p>
            <a:r>
              <a:rPr lang="en-US" dirty="0" smtClean="0"/>
              <a:t>Combines features of the most advanced programming languages …</a:t>
            </a:r>
          </a:p>
          <a:p>
            <a:pPr lvl="1"/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First-class functions</a:t>
            </a:r>
          </a:p>
          <a:p>
            <a:pPr lvl="1"/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Polymorphic lists</a:t>
            </a:r>
          </a:p>
          <a:p>
            <a:r>
              <a:rPr lang="en-US" dirty="0" smtClean="0"/>
              <a:t>With the simplicity </a:t>
            </a:r>
            <a:br>
              <a:rPr lang="en-US" dirty="0" smtClean="0"/>
            </a:br>
            <a:r>
              <a:rPr lang="en-US" dirty="0" smtClean="0"/>
              <a:t>of BASIC</a:t>
            </a:r>
          </a:p>
          <a:p>
            <a:pPr lvl="1"/>
            <a:r>
              <a:rPr lang="en-US" sz="1800" dirty="0" smtClean="0"/>
              <a:t>BASIC programmers,</a:t>
            </a:r>
            <a:br>
              <a:rPr lang="en-US" sz="1800" dirty="0" smtClean="0"/>
            </a:br>
            <a:r>
              <a:rPr lang="en-US" sz="1800" dirty="0" smtClean="0"/>
              <a:t>circa 1969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bill-gates-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11" y="3522132"/>
            <a:ext cx="4400227" cy="3115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Preference sheets</a:t>
            </a:r>
          </a:p>
          <a:p>
            <a:pPr lvl="1"/>
            <a:r>
              <a:rPr lang="en-US" dirty="0" smtClean="0"/>
              <a:t>Workshop placements given out next week</a:t>
            </a:r>
          </a:p>
          <a:p>
            <a:pPr lvl="1"/>
            <a:r>
              <a:rPr lang="en-US" dirty="0" smtClean="0"/>
              <a:t>Workshops start Sunday Sept 13</a:t>
            </a:r>
          </a:p>
          <a:p>
            <a:r>
              <a:rPr lang="en-US" i="1" dirty="0" smtClean="0"/>
              <a:t>Everything </a:t>
            </a:r>
            <a:r>
              <a:rPr lang="en-US" dirty="0" smtClean="0"/>
              <a:t>will be posted on the course web site</a:t>
            </a:r>
          </a:p>
          <a:p>
            <a:r>
              <a:rPr lang="en-US" dirty="0" smtClean="0"/>
              <a:t>Labs start tomorrow, Sept 3</a:t>
            </a:r>
          </a:p>
          <a:p>
            <a:pPr lvl="1"/>
            <a:r>
              <a:rPr lang="en-US" dirty="0" smtClean="0"/>
              <a:t>First assignment will be handed out later this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&amp;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Meetings:</a:t>
            </a:r>
          </a:p>
          <a:p>
            <a:pPr lvl="1"/>
            <a:r>
              <a:rPr lang="en-US" dirty="0" smtClean="0"/>
              <a:t>Lectures</a:t>
            </a:r>
          </a:p>
          <a:p>
            <a:pPr lvl="1"/>
            <a:r>
              <a:rPr lang="en-US" dirty="0" smtClean="0"/>
              <a:t>Labs (hands on use of computers)</a:t>
            </a:r>
          </a:p>
          <a:p>
            <a:pPr lvl="1"/>
            <a:r>
              <a:rPr lang="en-US" dirty="0" smtClean="0"/>
              <a:t>Workshops (group problem solving)</a:t>
            </a:r>
          </a:p>
          <a:p>
            <a:r>
              <a:rPr lang="en-US" dirty="0" smtClean="0"/>
              <a:t>Your final grade will be based on</a:t>
            </a:r>
          </a:p>
          <a:p>
            <a:pPr lvl="1"/>
            <a:r>
              <a:rPr lang="en-US" dirty="0" smtClean="0"/>
              <a:t>Weekly quizzes</a:t>
            </a:r>
          </a:p>
          <a:p>
            <a:pPr lvl="1"/>
            <a:r>
              <a:rPr lang="en-US" dirty="0" smtClean="0"/>
              <a:t>Midterm &amp; final exams</a:t>
            </a:r>
          </a:p>
          <a:p>
            <a:pPr lvl="1"/>
            <a:r>
              <a:rPr lang="en-US" dirty="0" smtClean="0"/>
              <a:t>Weekly exercises</a:t>
            </a:r>
          </a:p>
          <a:p>
            <a:pPr lvl="1"/>
            <a:r>
              <a:rPr lang="en-US" dirty="0" smtClean="0"/>
              <a:t>Final programming project</a:t>
            </a:r>
          </a:p>
          <a:p>
            <a:r>
              <a:rPr lang="en-US" dirty="0" smtClean="0"/>
              <a:t>Grades are not curved</a:t>
            </a:r>
          </a:p>
          <a:p>
            <a:pPr lvl="1"/>
            <a:r>
              <a:rPr lang="en-US" dirty="0" smtClean="0"/>
              <a:t>Let’s aim at 100% A’s!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Programming: An Introduction to Computer Science, by John </a:t>
            </a:r>
            <a:r>
              <a:rPr lang="en-US" dirty="0" err="1" smtClean="0"/>
              <a:t>Zelle</a:t>
            </a:r>
            <a:endParaRPr lang="en-US" dirty="0" smtClean="0"/>
          </a:p>
          <a:p>
            <a:r>
              <a:rPr lang="en-US" dirty="0" smtClean="0"/>
              <a:t>See Syllabus for links to a free online supplementary textbook and other online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Assignments will specify whether they are to be turned in at class or using Blackboard file upload</a:t>
            </a:r>
          </a:p>
          <a:p>
            <a:pPr lvl="1"/>
            <a:r>
              <a:rPr lang="en-US" dirty="0" smtClean="0"/>
              <a:t>20% penalty for assignments 1 to 7 days late</a:t>
            </a:r>
          </a:p>
          <a:p>
            <a:pPr lvl="1"/>
            <a:r>
              <a:rPr lang="en-US" dirty="0" smtClean="0"/>
              <a:t>No credit for assignments more than 7 days late</a:t>
            </a:r>
          </a:p>
          <a:p>
            <a:r>
              <a:rPr lang="en-US" dirty="0" smtClean="0"/>
              <a:t>Students are encouraged to discuss course material with each other on the Blackboard discussion board</a:t>
            </a:r>
          </a:p>
          <a:p>
            <a:r>
              <a:rPr lang="en-US" dirty="0" smtClean="0"/>
              <a:t>Academic honesty: all incidents will be reported to the College Board on Academic Honesty for investigation</a:t>
            </a:r>
          </a:p>
          <a:p>
            <a:r>
              <a:rPr lang="en-US" dirty="0" smtClean="0"/>
              <a:t>We love visitors at office hours!</a:t>
            </a:r>
          </a:p>
          <a:p>
            <a:r>
              <a:rPr lang="en-US" dirty="0" smtClean="0"/>
              <a:t>We are happy to provide classroom or testing accommodations!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34BC-94F8-9849-90BA-D19ECD1770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162</TotalTime>
  <Words>936</Words>
  <Application>Microsoft Macintosh PowerPoint</Application>
  <PresentationFormat>On-screen Show (4:3)</PresentationFormat>
  <Paragraphs>187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Why Study Computer Science using Python?</vt:lpstr>
      <vt:lpstr>Why Computer Science?</vt:lpstr>
      <vt:lpstr>Why Programming?</vt:lpstr>
      <vt:lpstr>Why Python?</vt:lpstr>
      <vt:lpstr>Why Love Python?</vt:lpstr>
      <vt:lpstr>Class Organization</vt:lpstr>
      <vt:lpstr>Work &amp; Grades</vt:lpstr>
      <vt:lpstr>Textbooks</vt:lpstr>
      <vt:lpstr>Policies</vt:lpstr>
      <vt:lpstr>History of Computing</vt:lpstr>
      <vt:lpstr>Early Computers</vt:lpstr>
      <vt:lpstr>First Programmable Computer</vt:lpstr>
      <vt:lpstr>First General-Purpose Computer</vt:lpstr>
      <vt:lpstr>First Commercial General Purpose Computers</vt:lpstr>
      <vt:lpstr>First Electronic Computer</vt:lpstr>
      <vt:lpstr>First Transistorized Computer</vt:lpstr>
      <vt:lpstr>First Autonomous Computerized Robot</vt:lpstr>
      <vt:lpstr>First Personal Computer</vt:lpstr>
      <vt:lpstr>Modern Computer Architecture</vt:lpstr>
      <vt:lpstr>Computer Languages: Compiling versus Interpreting</vt:lpstr>
      <vt:lpstr>Is Everything Computable?</vt:lpstr>
      <vt:lpstr>Is there a Better Programming Language?</vt:lpstr>
      <vt:lpstr>Assignment #1</vt:lpstr>
    </vt:vector>
  </TitlesOfParts>
  <Company>University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Computer Science using Python?</dc:title>
  <dc:creator>Henry Kautz</dc:creator>
  <cp:lastModifiedBy>Henry Kautz</cp:lastModifiedBy>
  <cp:revision>31</cp:revision>
  <dcterms:created xsi:type="dcterms:W3CDTF">2009-09-02T20:39:46Z</dcterms:created>
  <dcterms:modified xsi:type="dcterms:W3CDTF">2009-09-02T20:42:56Z</dcterms:modified>
</cp:coreProperties>
</file>