
<file path=[Content_Types].xml><?xml version="1.0" encoding="utf-8"?>
<Types xmlns="http://schemas.openxmlformats.org/package/2006/content-types">
  <Override PartName="/ppt/slideLayouts/slideLayout8.xml" ContentType="application/vnd.openxmlformats-officedocument.presentationml.slideLayout+xml"/>
  <Override PartName="/ppt/notesSlides/notesSlide2.xml" ContentType="application/vnd.openxmlformats-officedocument.presentationml.notesSlide+xml"/>
  <Override PartName="/ppt/slides/slide22.xml" ContentType="application/vnd.openxmlformats-officedocument.presentationml.slide+xml"/>
  <Override PartName="/ppt/theme/theme2.xml" ContentType="application/vnd.openxmlformats-officedocument.theme+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s/slide11.xml" ContentType="application/vnd.openxmlformats-officedocument.presentationml.slide+xml"/>
  <Override PartName="/ppt/slides/slide18.xml" ContentType="application/vnd.openxmlformats-officedocument.presentationml.slide+xml"/>
  <Override PartName="/ppt/theme/theme3.xml" ContentType="application/vnd.openxmlformats-officedocument.theme+xml"/>
  <Override PartName="/ppt/slideLayouts/slideLayout3.xml" ContentType="application/vnd.openxmlformats-officedocument.presentationml.slideLayout+xml"/>
  <Override PartName="/ppt/slides/slide21.xml" ContentType="application/vnd.openxmlformats-officedocument.presentationml.slide+xml"/>
  <Override PartName="/ppt/slideLayouts/slideLayout5.xml" ContentType="application/vnd.openxmlformats-officedocument.presentationml.slideLayout+xml"/>
  <Override PartName="/ppt/slides/slide23.xml" ContentType="application/vnd.openxmlformats-officedocument.presentationml.slide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embeddings/oleObject2.bin" ContentType="application/vnd.openxmlformats-officedocument.oleObject"/>
  <Override PartName="/ppt/notesMasters/notesMaster1.xml" ContentType="application/vnd.openxmlformats-officedocument.presentationml.notes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Default Extension="xml" ContentType="application/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Masters/slideMaster1.xml" ContentType="application/vnd.openxmlformats-officedocument.presentationml.slideMaster+xml"/>
  <Override PartName="/ppt/slides/slide25.xml" ContentType="application/vnd.openxmlformats-officedocument.presentationml.slide+xml"/>
  <Override PartName="/ppt/handoutMasters/handoutMaster1.xml" ContentType="application/vnd.openxmlformats-officedocument.presentationml.handoutMaster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embeddings/oleObject1.bin" ContentType="application/vnd.openxmlformats-officedocument.oleObject"/>
  <Default Extension="pict" ContentType="image/pict"/>
  <Override PartName="/ppt/slides/slide20.xml" ContentType="application/vnd.openxmlformats-officedocument.presentationml.slide+xml"/>
  <Override PartName="/ppt/slides/slide17.xml" ContentType="application/vnd.openxmlformats-officedocument.presentationml.slide+xml"/>
  <Override PartName="/ppt/slideLayouts/slideLayout4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1.xml" ContentType="application/vnd.openxmlformats-officedocument.presentationml.slideLayout+xml"/>
  <Override PartName="/ppt/notesSlides/notesSlide1.xml" ContentType="application/vnd.openxmlformats-officedocument.presentationml.notesSlide+xml"/>
  <Override PartName="/ppt/theme/theme1.xml" ContentType="application/vnd.openxmlformats-officedocument.theme+xml"/>
  <Override PartName="/ppt/slideLayouts/slideLayout6.xml" ContentType="application/vnd.openxmlformats-officedocument.presentationml.slideLayout+xml"/>
  <Override PartName="/ppt/presentation.xml" ContentType="application/vnd.openxmlformats-officedocument.presentationml.presentation.main+xml"/>
  <Override PartName="/ppt/slides/slide5.xml" ContentType="application/vnd.openxmlformats-officedocument.presentationml.slide+xml"/>
  <Override PartName="/ppt/slides/slide10.xml" ContentType="application/vnd.openxmlformats-officedocument.presentationml.slide+xml"/>
  <Override PartName="/ppt/slideLayouts/slideLayout7.xml" ContentType="application/vnd.openxmlformats-officedocument.presentationml.slideLayout+xml"/>
  <Override PartName="/ppt/presProps.xml" ContentType="application/vnd.openxmlformats-officedocument.presentationml.presProps+xml"/>
  <Default Extension="jpeg" ContentType="image/jpeg"/>
  <Default Extension="vml" ContentType="application/vnd.openxmlformats-officedocument.vmlDrawing"/>
  <Override PartName="/ppt/commentAuthors.xml" ContentType="application/vnd.openxmlformats-officedocument.presentationml.commentAuthors+xml"/>
  <Override PartName="/ppt/slides/slide3.xml" ContentType="application/vnd.openxmlformats-officedocument.presentationml.slide+xml"/>
  <Override PartName="/ppt/slides/slide4.xml" ContentType="application/vnd.openxmlformats-officedocument.presentationml.slide+xml"/>
  <Default Extension="png" ContentType="image/png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ppt/slides/slide8.xml" ContentType="application/vnd.openxmlformats-officedocument.presentationml.slide+xml"/>
  <Override PartName="/ppt/slides/slide15.xml" ContentType="application/vnd.openxmlformats-officedocument.presentationml.slide+xml"/>
  <Default Extension="bin" ContentType="application/vnd.openxmlformats-officedocument.presentationml.printerSettings"/>
  <Default Extension="rels" ContentType="application/vnd.openxmlformats-package.relationships+xml"/>
  <Override PartName="/ppt/slides/slide9.xml" ContentType="application/vnd.openxmlformats-officedocument.presentationml.slide+xml"/>
  <Override PartName="/ppt/slides/slide24.xml" ContentType="application/vnd.openxmlformats-officedocument.presentationml.slide+xml"/>
  <Override PartName="/ppt/slides/slide6.xml" ContentType="application/vnd.openxmlformats-officedocument.presentationml.slide+xml"/>
  <Override PartName="/ppt/slides/slide16.xml" ContentType="application/vnd.openxmlformats-officedocument.presentationml.slide+xml"/>
  <Override PartName="/ppt/slideLayouts/slideLayout12.xml" ContentType="application/vnd.openxmlformats-officedocument.presentationml.slideLayout+xml"/>
  <Override PartName="/ppt/slides/slide19.xml" ContentType="application/vnd.openxmlformats-officedocument.presentationml.slide+xml"/>
  <Override PartName="/ppt/slides/slide12.xml" ContentType="application/vnd.openxmlformats-officedocument.presentationml.slide+xml"/>
</Types>
</file>

<file path=_rels/.rels><?xml version="1.0" encoding="UTF-8" standalone="yes"?>
<Relationships xmlns="http://schemas.openxmlformats.org/package/2006/relationships"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Relationship Id="rId3" Type="http://schemas.openxmlformats.org/package/2006/relationships/metadata/core-properties" Target="docProps/core.xml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howSpecialPlsOnTitleSld="0" saveSubsetFonts="1" autoCompressPictures="0">
  <p:sldMasterIdLst>
    <p:sldMasterId id="2147483660" r:id="rId1"/>
  </p:sldMasterIdLst>
  <p:notesMasterIdLst>
    <p:notesMasterId r:id="rId27"/>
  </p:notesMasterIdLst>
  <p:handoutMasterIdLst>
    <p:handoutMasterId r:id="rId28"/>
  </p:handoutMasterIdLst>
  <p:sldIdLst>
    <p:sldId id="256" r:id="rId2"/>
    <p:sldId id="261" r:id="rId3"/>
    <p:sldId id="291" r:id="rId4"/>
    <p:sldId id="292" r:id="rId5"/>
    <p:sldId id="293" r:id="rId6"/>
    <p:sldId id="294" r:id="rId7"/>
    <p:sldId id="289" r:id="rId8"/>
    <p:sldId id="295" r:id="rId9"/>
    <p:sldId id="296" r:id="rId10"/>
    <p:sldId id="300" r:id="rId11"/>
    <p:sldId id="301" r:id="rId12"/>
    <p:sldId id="299" r:id="rId13"/>
    <p:sldId id="297" r:id="rId14"/>
    <p:sldId id="302" r:id="rId15"/>
    <p:sldId id="303" r:id="rId16"/>
    <p:sldId id="304" r:id="rId17"/>
    <p:sldId id="298" r:id="rId18"/>
    <p:sldId id="305" r:id="rId19"/>
    <p:sldId id="306" r:id="rId20"/>
    <p:sldId id="307" r:id="rId21"/>
    <p:sldId id="308" r:id="rId22"/>
    <p:sldId id="309" r:id="rId23"/>
    <p:sldId id="310" r:id="rId24"/>
    <p:sldId id="311" r:id="rId25"/>
    <p:sldId id="312" r:id="rId26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mAuthor id="0" name="Henry Kautz" initials="HK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normalViewPr>
    <p:restoredLeft sz="15620"/>
    <p:restoredTop sz="94955" autoAdjust="0"/>
  </p:normalViewPr>
  <p:slideViewPr>
    <p:cSldViewPr snapToGrid="0" snapToObjects="1">
      <p:cViewPr varScale="1">
        <p:scale>
          <a:sx n="151" d="100"/>
          <a:sy n="151" d="100"/>
        </p:scale>
        <p:origin x="-1232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31" Type="http://schemas.openxmlformats.org/officeDocument/2006/relationships/presProps" Target="presProps.xml"/><Relationship Id="rId34" Type="http://schemas.openxmlformats.org/officeDocument/2006/relationships/tableStyles" Target="tableStyles.xml"/><Relationship Id="rId7" Type="http://schemas.openxmlformats.org/officeDocument/2006/relationships/slide" Target="slides/slide6.xml"/><Relationship Id="rId1" Type="http://schemas.openxmlformats.org/officeDocument/2006/relationships/slideMaster" Target="slideMasters/slideMaster1.xml"/><Relationship Id="rId24" Type="http://schemas.openxmlformats.org/officeDocument/2006/relationships/slide" Target="slides/slide23.xml"/><Relationship Id="rId25" Type="http://schemas.openxmlformats.org/officeDocument/2006/relationships/slide" Target="slides/slide24.xml"/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0" Type="http://schemas.openxmlformats.org/officeDocument/2006/relationships/slide" Target="slides/slide9.xml"/><Relationship Id="rId32" Type="http://schemas.openxmlformats.org/officeDocument/2006/relationships/viewProps" Target="viewProps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9" Type="http://schemas.openxmlformats.org/officeDocument/2006/relationships/slide" Target="slides/slide8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7" Type="http://schemas.openxmlformats.org/officeDocument/2006/relationships/notesMaster" Target="notesMasters/notesMaster1.xml"/><Relationship Id="rId14" Type="http://schemas.openxmlformats.org/officeDocument/2006/relationships/slide" Target="slides/slide13.xml"/><Relationship Id="rId23" Type="http://schemas.openxmlformats.org/officeDocument/2006/relationships/slide" Target="slides/slide22.xml"/><Relationship Id="rId4" Type="http://schemas.openxmlformats.org/officeDocument/2006/relationships/slide" Target="slides/slide3.xml"/><Relationship Id="rId28" Type="http://schemas.openxmlformats.org/officeDocument/2006/relationships/handoutMaster" Target="handoutMasters/handoutMaster1.xml"/><Relationship Id="rId26" Type="http://schemas.openxmlformats.org/officeDocument/2006/relationships/slide" Target="slides/slide25.xml"/><Relationship Id="rId30" Type="http://schemas.openxmlformats.org/officeDocument/2006/relationships/commentAuthors" Target="commentAuthors.xml"/><Relationship Id="rId11" Type="http://schemas.openxmlformats.org/officeDocument/2006/relationships/slide" Target="slides/slide10.xml"/><Relationship Id="rId29" Type="http://schemas.openxmlformats.org/officeDocument/2006/relationships/printerSettings" Target="printerSettings/printerSettings1.bin"/><Relationship Id="rId6" Type="http://schemas.openxmlformats.org/officeDocument/2006/relationships/slide" Target="slides/slide5.xml"/><Relationship Id="rId16" Type="http://schemas.openxmlformats.org/officeDocument/2006/relationships/slide" Target="slides/slide15.xml"/><Relationship Id="rId33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9" Type="http://schemas.openxmlformats.org/officeDocument/2006/relationships/slide" Target="slides/slide18.xml"/><Relationship Id="rId20" Type="http://schemas.openxmlformats.org/officeDocument/2006/relationships/slide" Target="slides/slide19.xml"/><Relationship Id="rId22" Type="http://schemas.openxmlformats.org/officeDocument/2006/relationships/slide" Target="slides/slide21.xml"/><Relationship Id="rId21" Type="http://schemas.openxmlformats.org/officeDocument/2006/relationships/slide" Target="slides/slide20.xml"/><Relationship Id="rId2" Type="http://schemas.openxmlformats.org/officeDocument/2006/relationships/slide" Target="slides/slide1.xml"/></Relationships>
</file>

<file path=ppt/drawings/_rels/vmlDrawing1.vml.rels><?xml version="1.0" encoding="UTF-8" standalone="yes"?>
<Relationships xmlns="http://schemas.openxmlformats.org/package/2006/relationships"><Relationship Id="rId2" Type="http://schemas.openxmlformats.org/officeDocument/2006/relationships/image" Target="../media/image4.pict"/><Relationship Id="rId1" Type="http://schemas.openxmlformats.org/officeDocument/2006/relationships/image" Target="../media/image3.pict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4264DB5-A206-9D47-95DA-5CD0D706BD05}" type="datetime1">
              <a:rPr lang="en-US" smtClean="0"/>
              <a:pPr/>
              <a:t>9/15/09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B2430E2-E856-7042-ABF6-9ECE38EB682E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419C1D-C253-4147-B0EB-6878BC36788E}" type="datetime1">
              <a:rPr lang="en-US" smtClean="0"/>
              <a:pPr/>
              <a:t>9/15/09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6044217-DB22-4D42-8636-8E59A7100830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E6044217-DB22-4D42-8636-8E59A7100830}" type="slidenum">
              <a:rPr lang="en-US" smtClean="0"/>
              <a:pPr/>
              <a:t>2</a:t>
            </a:fld>
            <a:endParaRPr lang="en-US"/>
          </a:p>
        </p:txBody>
      </p:sp>
    </p:spTree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30AC8E4-0CF6-D343-A0BB-AA1B2BBEEA58}" type="slidenum">
              <a:rPr lang="en-US"/>
              <a:pPr/>
              <a:t>15</a:t>
            </a:fld>
            <a:endParaRPr lang="en-US"/>
          </a:p>
        </p:txBody>
      </p:sp>
      <p:sp>
        <p:nvSpPr>
          <p:cNvPr id="573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5734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Dividing by 0 crashes the program.</a:t>
            </a:r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6"/>
          <p:cNvSpPr/>
          <p:nvPr/>
        </p:nvSpPr>
        <p:spPr>
          <a:xfrm>
            <a:off x="1328166" y="1295400"/>
            <a:ext cx="6487668" cy="3152887"/>
          </a:xfrm>
          <a:prstGeom prst="rect">
            <a:avLst/>
          </a:prstGeo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/>
          <a:p>
            <a: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</a:pPr>
            <a:endParaRPr sz="3200" kern="120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322921" y="1523999"/>
            <a:ext cx="6498158" cy="1724867"/>
          </a:xfrm>
        </p:spPr>
        <p:txBody>
          <a:bodyPr vert="horz" lIns="91440" tIns="45720" rIns="91440" bIns="45720" rtlCol="0" anchor="b" anchorCtr="0">
            <a:noAutofit/>
          </a:bodyPr>
          <a:lstStyle>
            <a:lvl1pPr marL="0" indent="0" algn="ctr" defTabSz="914400" rtl="0" eaLnBrk="1" latinLnBrk="0" hangingPunct="1">
              <a:spcBef>
                <a:spcPct val="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4600" kern="1200">
                <a:solidFill>
                  <a:schemeClr val="accent1"/>
                </a:solidFill>
                <a:latin typeface="+mj-lt"/>
                <a:ea typeface="+mj-ea"/>
                <a:cs typeface="+mj-cs"/>
              </a:defRPr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22921" y="3299012"/>
            <a:ext cx="6498159" cy="916641"/>
          </a:xfrm>
        </p:spPr>
        <p:txBody>
          <a:bodyPr vert="horz" lIns="91440" tIns="45720" rIns="91440" bIns="45720" rtlCol="0">
            <a:normAutofit/>
          </a:bodyPr>
          <a:lstStyle>
            <a:lvl1pPr marL="0" indent="0" algn="ctr" defTabSz="914400" rtl="0" eaLnBrk="1" latinLnBrk="0" hangingPunct="1">
              <a:spcBef>
                <a:spcPts val="3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1800" kern="1200">
                <a:solidFill>
                  <a:schemeClr val="tx1">
                    <a:tint val="7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8" y="611872"/>
            <a:ext cx="4079545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8" y="1787856"/>
            <a:ext cx="4079545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8" name="Picture Placeholder 2"/>
          <p:cNvSpPr>
            <a:spLocks noGrp="1"/>
          </p:cNvSpPr>
          <p:nvPr>
            <p:ph type="pic" idx="1"/>
          </p:nvPr>
        </p:nvSpPr>
        <p:spPr>
          <a:xfrm>
            <a:off x="5090617" y="359392"/>
            <a:ext cx="3657600" cy="5318077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 vert="horz" lIns="91440" tIns="45720" rIns="91440" bIns="45720" rtlCol="0">
            <a:normAutofit/>
          </a:bodyPr>
          <a:lstStyle>
            <a:lvl1pPr marL="0" indent="0" algn="l" defTabSz="914400" rtl="0" eaLnBrk="1" latinLnBrk="0" hangingPunct="1">
              <a:spcBef>
                <a:spcPts val="2000"/>
              </a:spcBef>
              <a:buClr>
                <a:schemeClr val="accent1">
                  <a:lumMod val="60000"/>
                  <a:lumOff val="40000"/>
                </a:schemeClr>
              </a:buClr>
              <a:buSzPct val="110000"/>
              <a:buFont typeface="Wingdings 2" pitchFamily="18" charset="2"/>
              <a:buNone/>
              <a:defRPr sz="3200" kern="120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369792" y="368301"/>
            <a:ext cx="1524000" cy="5575300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549274" y="368301"/>
            <a:ext cx="6689726" cy="55753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3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preserve="1">
  <p:cSld name="Title Slide with Pictu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63538" y="3352801"/>
            <a:ext cx="8416925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63538" y="4771029"/>
            <a:ext cx="8416925" cy="972671"/>
          </a:xfrm>
        </p:spPr>
        <p:txBody>
          <a:bodyPr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9" name="Picture Placeholder 2"/>
          <p:cNvSpPr>
            <a:spLocks noGrp="1"/>
          </p:cNvSpPr>
          <p:nvPr>
            <p:ph type="pic" idx="13"/>
          </p:nvPr>
        </p:nvSpPr>
        <p:spPr>
          <a:xfrm>
            <a:off x="370980" y="363538"/>
            <a:ext cx="8402040" cy="2836862"/>
          </a:xfrm>
          <a:ln w="3175">
            <a:solidFill>
              <a:schemeClr val="bg1"/>
            </a:solidFill>
          </a:ln>
          <a:effectLst>
            <a:outerShdw blurRad="63500" sx="100500" sy="100500" algn="ctr" rotWithShape="0">
              <a:prstClr val="black">
                <a:alpha val="50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smtClean="0"/>
              <a:t>Click icon to add picture</a:t>
            </a:r>
            <a:endParaRPr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4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2403144"/>
            <a:ext cx="8056563" cy="1362075"/>
          </a:xfrm>
        </p:spPr>
        <p:txBody>
          <a:bodyPr anchor="b" anchorCtr="0"/>
          <a:lstStyle>
            <a:lvl1pPr algn="ctr">
              <a:defRPr sz="4600" b="0" cap="none" baseline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3736005"/>
            <a:ext cx="8056563" cy="1500187"/>
          </a:xfrm>
        </p:spPr>
        <p:txBody>
          <a:bodyPr anchor="t" anchorCtr="0">
            <a:normAutofit/>
          </a:bodyPr>
          <a:lstStyle>
            <a:lvl1pPr marL="0" indent="0" algn="ctr">
              <a:spcBef>
                <a:spcPts val="300"/>
              </a:spcBef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5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549275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751071" y="1600201"/>
            <a:ext cx="3840480" cy="4343400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49274" y="107576"/>
            <a:ext cx="8042276" cy="1336956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4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49274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1070" y="1453224"/>
            <a:ext cx="3840480" cy="750887"/>
          </a:xfrm>
        </p:spPr>
        <p:txBody>
          <a:bodyPr anchor="b">
            <a:noAutofit/>
          </a:bodyPr>
          <a:lstStyle>
            <a:lvl1pPr marL="0" indent="0" algn="ctr">
              <a:spcBef>
                <a:spcPts val="0"/>
              </a:spcBef>
              <a:buNone/>
              <a:defRPr sz="2400" b="0">
                <a:solidFill>
                  <a:schemeClr val="accent1">
                    <a:lumMod val="60000"/>
                    <a:lumOff val="4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1070" y="2347415"/>
            <a:ext cx="3840480" cy="3596185"/>
          </a:xfrm>
        </p:spPr>
        <p:txBody>
          <a:bodyPr>
            <a:normAutofit/>
          </a:bodyPr>
          <a:lstStyle>
            <a:lvl1pPr>
              <a:spcBef>
                <a:spcPts val="1600"/>
              </a:spcBef>
              <a:defRPr sz="2000"/>
            </a:lvl1pPr>
            <a:lvl2pPr>
              <a:defRPr sz="18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3399" y="611872"/>
            <a:ext cx="3840480" cy="1162050"/>
          </a:xfrm>
        </p:spPr>
        <p:txBody>
          <a:bodyPr anchor="b"/>
          <a:lstStyle>
            <a:lvl1pPr algn="ctr">
              <a:defRPr sz="3600" b="0"/>
            </a:lvl1pPr>
          </a:lstStyle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42824" y="368300"/>
            <a:ext cx="3840480" cy="5575300"/>
          </a:xfrm>
        </p:spPr>
        <p:txBody>
          <a:bodyPr>
            <a:normAutofit/>
          </a:bodyPr>
          <a:lstStyle>
            <a:lvl1pPr>
              <a:spcBef>
                <a:spcPts val="2000"/>
              </a:spcBef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3399" y="1787856"/>
            <a:ext cx="3840480" cy="3720152"/>
          </a:xfrm>
        </p:spPr>
        <p:txBody>
          <a:bodyPr>
            <a:normAutofit/>
          </a:bodyPr>
          <a:lstStyle>
            <a:lvl1pPr marL="0" indent="0" algn="ctr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3860668" y="6275668"/>
            <a:ext cx="2133600" cy="365125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64459" y="6275668"/>
            <a:ext cx="2766304" cy="365125"/>
          </a:xfrm>
          <a:prstGeom prst="rect">
            <a:avLst/>
          </a:prstGeom>
        </p:spPr>
        <p:txBody>
          <a:bodyPr/>
          <a:lstStyle/>
          <a:p>
            <a:r>
              <a:rPr lang="en-US" smtClean="0"/>
              <a:t>Computing with Numbers</a:t>
            </a: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4" Type="http://schemas.openxmlformats.org/officeDocument/2006/relationships/slideLayout" Target="../slideLayouts/slideLayout4.xml"/><Relationship Id="rId7" Type="http://schemas.openxmlformats.org/officeDocument/2006/relationships/slideLayout" Target="../slideLayouts/slideLayout7.xml"/><Relationship Id="rId11" Type="http://schemas.openxmlformats.org/officeDocument/2006/relationships/slideLayout" Target="../slideLayouts/slideLayout1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10" Type="http://schemas.openxmlformats.org/officeDocument/2006/relationships/slideLayout" Target="../slideLayouts/slideLayout10.xml"/><Relationship Id="rId5" Type="http://schemas.openxmlformats.org/officeDocument/2006/relationships/slideLayout" Target="../slideLayouts/slideLayout5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9" Type="http://schemas.openxmlformats.org/officeDocument/2006/relationships/slideLayout" Target="../slideLayouts/slideLayout9.xml"/><Relationship Id="rId3" Type="http://schemas.openxmlformats.org/officeDocument/2006/relationships/slideLayout" Target="../slideLayouts/slideLayout3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549275" y="107576"/>
            <a:ext cx="8042276" cy="1336956"/>
          </a:xfrm>
          <a:prstGeom prst="rect">
            <a:avLst/>
          </a:prstGeom>
        </p:spPr>
        <p:txBody>
          <a:bodyPr vert="horz" lIns="91440" tIns="45720" rIns="91440" bIns="45720" rtlCol="0" anchor="b" anchorCtr="0">
            <a:noAutofit/>
          </a:bodyPr>
          <a:lstStyle/>
          <a:p>
            <a:r>
              <a:rPr lang="en-US" smtClean="0"/>
              <a:t>Click to edit Master title style</a:t>
            </a:r>
            <a:endParaRPr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49275" y="1600201"/>
            <a:ext cx="8042276" cy="4343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3"/>
          </p:nvPr>
        </p:nvSpPr>
        <p:spPr>
          <a:xfrm>
            <a:off x="209358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Computing with Numbers</a:t>
            </a:r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1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27FD1F6-DF54-3248-B0E1-3B9578926A8F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</p:sldLayoutIdLst>
  <p:timing>
    <p:tnLst>
      <p:par>
        <p:cTn id="1" dur="indefinite" restart="never" nodeType="tmRoot"/>
      </p:par>
    </p:tnLst>
  </p:timing>
  <p:hf hdr="0"/>
  <p:txStyles>
    <p:titleStyle>
      <a:lvl1pPr algn="ctr" defTabSz="914400" rtl="0" eaLnBrk="1" latinLnBrk="0" hangingPunct="1">
        <a:spcBef>
          <a:spcPct val="0"/>
        </a:spcBef>
        <a:buNone/>
        <a:defRPr sz="4600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349250" indent="-349250" algn="l" defTabSz="914400" rtl="0" eaLnBrk="1" latinLnBrk="0" hangingPunct="1">
        <a:spcBef>
          <a:spcPts val="20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4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1pPr>
      <a:lvl2pPr marL="685800" indent="-336550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22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2pPr>
      <a:lvl3pPr marL="96837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20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3pPr>
      <a:lvl4pPr marL="1263650" indent="-295275" algn="l" defTabSz="914400" rtl="0" eaLnBrk="1" latinLnBrk="0" hangingPunct="1">
        <a:spcBef>
          <a:spcPts val="600"/>
        </a:spcBef>
        <a:buClr>
          <a:schemeClr val="accent1">
            <a:lumMod val="75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4pPr>
      <a:lvl5pPr marL="1546225" indent="-282575" algn="l" defTabSz="914400" rtl="0" eaLnBrk="1" latinLnBrk="0" hangingPunct="1">
        <a:spcBef>
          <a:spcPts val="600"/>
        </a:spcBef>
        <a:buClr>
          <a:schemeClr val="accent1">
            <a:lumMod val="60000"/>
            <a:lumOff val="40000"/>
          </a:schemeClr>
        </a:buClr>
        <a:buSzPct val="110000"/>
        <a:buFont typeface="Wingdings 2" pitchFamily="18" charset="2"/>
        <a:buChar char=""/>
        <a:defRPr sz="1800" kern="1200">
          <a:solidFill>
            <a:schemeClr val="tx1">
              <a:lumMod val="65000"/>
              <a:lumOff val="35000"/>
            </a:schemeClr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3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4" Type="http://schemas.openxmlformats.org/officeDocument/2006/relationships/oleObject" Target="../embeddings/oleObject2.bin"/><Relationship Id="rId1" Type="http://schemas.openxmlformats.org/officeDocument/2006/relationships/vmlDrawing" Target="../drawings/vmlDrawing1.vml"/><Relationship Id="rId2" Type="http://schemas.openxmlformats.org/officeDocument/2006/relationships/slideLayout" Target="../slideLayouts/slideLayout2.xml"/><Relationship Id="rId3" Type="http://schemas.openxmlformats.org/officeDocument/2006/relationships/oleObject" Target="../embeddings/oleObject1.bin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hyperlink" Target="http://en.wikipedia.org/wiki/2147483647" TargetMode="External"/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mailto:bhopkin3@u.rochester.ed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792343" y="1351502"/>
            <a:ext cx="7550573" cy="1724867"/>
          </a:xfrm>
        </p:spPr>
        <p:txBody>
          <a:bodyPr>
            <a:normAutofit/>
          </a:bodyPr>
          <a:lstStyle/>
          <a:p>
            <a:r>
              <a:rPr lang="en-US" dirty="0" smtClean="0"/>
              <a:t>Computing with</a:t>
            </a:r>
            <a:br>
              <a:rPr lang="en-US" dirty="0" smtClean="0"/>
            </a:br>
            <a:r>
              <a:rPr lang="en-US" dirty="0" smtClean="0"/>
              <a:t> Numbers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CSC 161: The Art of Programming</a:t>
            </a:r>
          </a:p>
          <a:p>
            <a:r>
              <a:rPr lang="en-US" dirty="0" smtClean="0"/>
              <a:t>Prof. Henry Kautz</a:t>
            </a:r>
          </a:p>
          <a:p>
            <a:r>
              <a:rPr lang="en-US" dirty="0" smtClean="0"/>
              <a:t>9/14/2009</a:t>
            </a:r>
          </a:p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"/>
              </a:rPr>
              <a:t>What will this do?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for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in [0, 1, 2]</a:t>
            </a:r>
          </a:p>
          <a:p>
            <a:pPr lvl="3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print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, "squared is",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lvl="3">
              <a:buNone/>
            </a:pP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0 squared is 0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1 squared is 1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2 squared is 4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10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"/>
              </a:rPr>
              <a:t>What will this do?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for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in [8, 1, 5]</a:t>
            </a:r>
          </a:p>
          <a:p>
            <a:pPr lvl="3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print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, "squared is",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lvl="3">
              <a:buNone/>
            </a:pP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8 squared is 64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1 squared is 1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5 squared is 25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11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Data Types</a:t>
            </a:r>
          </a:p>
        </p:txBody>
      </p:sp>
      <p:sp>
        <p:nvSpPr>
          <p:cNvPr id="10547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b="1" dirty="0" smtClean="0"/>
              <a:t>Type</a:t>
            </a:r>
            <a:r>
              <a:rPr lang="en-US" dirty="0"/>
              <a:t>: A category or set of data values.</a:t>
            </a:r>
          </a:p>
          <a:p>
            <a:pPr lvl="1"/>
            <a:r>
              <a:rPr lang="en-US" dirty="0"/>
              <a:t>Constrains the operations that can be performed on the data</a:t>
            </a:r>
          </a:p>
          <a:p>
            <a:pPr lvl="1"/>
            <a:r>
              <a:rPr lang="en-US" dirty="0"/>
              <a:t>Examples: </a:t>
            </a:r>
            <a:r>
              <a:rPr lang="en-US" dirty="0">
                <a:solidFill>
                  <a:schemeClr val="accent3"/>
                </a:solidFill>
              </a:rPr>
              <a:t>integer, real number, text </a:t>
            </a:r>
            <a:r>
              <a:rPr lang="en-US" dirty="0" smtClean="0">
                <a:solidFill>
                  <a:schemeClr val="accent3"/>
                </a:solidFill>
              </a:rPr>
              <a:t>string</a:t>
            </a:r>
          </a:p>
          <a:p>
            <a:r>
              <a:rPr lang="en-US" dirty="0"/>
              <a:t>Python is relaxed about </a:t>
            </a:r>
            <a:r>
              <a:rPr lang="en-US" dirty="0" smtClean="0"/>
              <a:t>types</a:t>
            </a:r>
          </a:p>
          <a:p>
            <a:pPr lvl="1"/>
            <a:r>
              <a:rPr lang="en-US" dirty="0"/>
              <a:t>A variable's type does not need to be declared.</a:t>
            </a:r>
          </a:p>
          <a:p>
            <a:pPr lvl="1"/>
            <a:r>
              <a:rPr lang="en-US" dirty="0"/>
              <a:t>A variable can change types as a program is running.</a:t>
            </a:r>
          </a:p>
        </p:txBody>
      </p:sp>
      <p:graphicFrame>
        <p:nvGraphicFramePr>
          <p:cNvPr id="105498" name="Group 26"/>
          <p:cNvGraphicFramePr>
            <a:graphicFrameLocks noGrp="1"/>
          </p:cNvGraphicFramePr>
          <p:nvPr/>
        </p:nvGraphicFramePr>
        <p:xfrm>
          <a:off x="3201988" y="4868136"/>
          <a:ext cx="2665412" cy="1609725"/>
        </p:xfrm>
        <a:graphic>
          <a:graphicData uri="http://schemas.openxmlformats.org/drawingml/2006/table">
            <a:tbl>
              <a:tblPr/>
              <a:tblGrid>
                <a:gridCol w="946150"/>
                <a:gridCol w="1719262"/>
              </a:tblGrid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Value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Python type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00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42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int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3.14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float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403225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"ni!"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000" b="0" i="0" u="none" strike="noStrike" cap="none" normalizeH="0" baseline="0" dirty="0" err="1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str</a:t>
                      </a:r>
                      <a:endParaRPr kumimoji="0" lang="en-US" sz="2000" b="0" i="0" u="none" strike="noStrike" cap="none" normalizeH="0" baseline="0" dirty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Courier New" pitchFamily="-106" charset="0"/>
                      </a:endParaRP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75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549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5475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Numeric Types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85000" lnSpcReduction="20000"/>
          </a:bodyPr>
          <a:lstStyle/>
          <a:p>
            <a:r>
              <a:rPr lang="en-US" dirty="0" smtClean="0"/>
              <a:t>Python function type tells us the data type of any expression</a:t>
            </a:r>
            <a:endParaRPr lang="en-US" b="1" dirty="0" smtClean="0">
              <a:latin typeface="Courier"/>
              <a:cs typeface="Courier"/>
            </a:endParaRP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type(3)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&lt;type '</a:t>
            </a:r>
            <a:r>
              <a:rPr lang="en-US" sz="2800" b="1" dirty="0" err="1" smtClean="0">
                <a:solidFill>
                  <a:schemeClr val="tx1"/>
                </a:solidFill>
                <a:latin typeface="Courier"/>
                <a:cs typeface="Courier"/>
              </a:rPr>
              <a:t>int</a:t>
            </a: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'&gt;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type(3.14)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&lt;type 'float'&gt;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type(3.0)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&lt;type 'float'&gt;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type(932.684)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&lt;type 'float'&gt;</a:t>
            </a:r>
          </a:p>
          <a:p>
            <a:r>
              <a:rPr lang="en-US" sz="3200" dirty="0" smtClean="0">
                <a:latin typeface="+mj-lt"/>
                <a:cs typeface="Courier"/>
              </a:rPr>
              <a:t>Why do you think that "float" is used for the type of numbers that have a decimal point?</a:t>
            </a:r>
          </a:p>
          <a:p>
            <a:endParaRPr lang="en-US" dirty="0" smtClean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Arithmetic Operators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>
              <a:tabLst>
                <a:tab pos="2743200" algn="l"/>
              </a:tabLst>
            </a:pPr>
            <a:r>
              <a:rPr lang="en-US" b="1" dirty="0" smtClean="0"/>
              <a:t>expression</a:t>
            </a:r>
            <a:r>
              <a:rPr lang="en-US" dirty="0" smtClean="0"/>
              <a:t>: A value or </a:t>
            </a:r>
            <a:r>
              <a:rPr lang="en-US" dirty="0" err="1" smtClean="0"/>
              <a:t>operation(s</a:t>
            </a:r>
            <a:r>
              <a:rPr lang="en-US" dirty="0" smtClean="0"/>
              <a:t>) to compute a value.</a:t>
            </a:r>
            <a:endParaRPr lang="en-US" sz="900" dirty="0" smtClean="0"/>
          </a:p>
          <a:p>
            <a:pPr lvl="1">
              <a:buFontTx/>
              <a:buNone/>
              <a:tabLst>
                <a:tab pos="2743200" algn="l"/>
              </a:tabLst>
            </a:pPr>
            <a:r>
              <a:rPr lang="en-US" dirty="0" smtClean="0"/>
              <a:t>	Example:	</a:t>
            </a:r>
            <a:r>
              <a:rPr lang="en-US" dirty="0" smtClean="0">
                <a:latin typeface="Courier New" pitchFamily="-106" charset="0"/>
              </a:rPr>
              <a:t>1 + 4 * 3</a:t>
            </a:r>
            <a:endParaRPr lang="en-US" sz="900" dirty="0" smtClean="0"/>
          </a:p>
          <a:p>
            <a:pPr>
              <a:tabLst>
                <a:tab pos="2743200" algn="l"/>
              </a:tabLst>
            </a:pPr>
            <a:r>
              <a:rPr lang="en-US" b="1" dirty="0" smtClean="0"/>
              <a:t>Arithmetic operators</a:t>
            </a:r>
            <a:r>
              <a:rPr lang="en-US" dirty="0" smtClean="0"/>
              <a:t>:</a:t>
            </a:r>
          </a:p>
          <a:p>
            <a:pPr lvl="1">
              <a:buClr>
                <a:schemeClr val="bg1"/>
              </a:buClr>
              <a:tabLst>
                <a:tab pos="2743200" algn="l"/>
              </a:tabLst>
            </a:pPr>
            <a:r>
              <a:rPr lang="en-US" dirty="0" smtClean="0">
                <a:latin typeface="Courier New" pitchFamily="-106" charset="0"/>
              </a:rPr>
              <a:t>+ - * /	</a:t>
            </a:r>
            <a:r>
              <a:rPr lang="en-US" dirty="0" smtClean="0"/>
              <a:t>add, subtract/negate, multiply, divide</a:t>
            </a:r>
          </a:p>
          <a:p>
            <a:pPr lvl="1">
              <a:buClr>
                <a:schemeClr val="bg1"/>
              </a:buClr>
              <a:tabLst>
                <a:tab pos="2743200" algn="l"/>
              </a:tabLst>
            </a:pPr>
            <a:r>
              <a:rPr lang="en-US" dirty="0" smtClean="0">
                <a:latin typeface="Courier New" pitchFamily="-106" charset="0"/>
              </a:rPr>
              <a:t>**	</a:t>
            </a:r>
            <a:r>
              <a:rPr lang="en-US" dirty="0" err="1" smtClean="0"/>
              <a:t>exponentiate</a:t>
            </a:r>
            <a:endParaRPr lang="en-US" dirty="0" smtClean="0"/>
          </a:p>
          <a:p>
            <a:pPr lvl="1">
              <a:buClr>
                <a:schemeClr val="bg1"/>
              </a:buClr>
              <a:tabLst>
                <a:tab pos="2743200" algn="l"/>
              </a:tabLst>
            </a:pPr>
            <a:r>
              <a:rPr lang="en-US" dirty="0" smtClean="0">
                <a:latin typeface="Courier New" pitchFamily="-106" charset="0"/>
              </a:rPr>
              <a:t>%</a:t>
            </a:r>
            <a:r>
              <a:rPr lang="en-US" dirty="0" smtClean="0"/>
              <a:t> 	modulus, a.k.a. remainder</a:t>
            </a:r>
          </a:p>
          <a:p>
            <a:pPr>
              <a:tabLst>
                <a:tab pos="2743200" algn="l"/>
              </a:tabLst>
            </a:pPr>
            <a:r>
              <a:rPr lang="en-US" b="1" dirty="0" smtClean="0"/>
              <a:t>precedence</a:t>
            </a:r>
            <a:r>
              <a:rPr lang="en-US" dirty="0" smtClean="0"/>
              <a:t>: Order in which operations are computed.</a:t>
            </a:r>
          </a:p>
          <a:p>
            <a:pPr lvl="1">
              <a:buNone/>
              <a:tabLst>
                <a:tab pos="2743200" algn="l"/>
              </a:tabLst>
            </a:pPr>
            <a:r>
              <a:rPr lang="en-US" dirty="0" smtClean="0">
                <a:latin typeface="Courier New" pitchFamily="-106" charset="0"/>
              </a:rPr>
              <a:t>* / % **</a:t>
            </a:r>
            <a:r>
              <a:rPr lang="en-US" dirty="0" smtClean="0"/>
              <a:t>    have a higher precedence than  </a:t>
            </a:r>
            <a:r>
              <a:rPr lang="en-US" dirty="0" smtClean="0">
                <a:latin typeface="Courier New" pitchFamily="-106" charset="0"/>
              </a:rPr>
              <a:t>+ -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sz="1000" dirty="0" smtClean="0"/>
              <a:t/>
            </a:r>
            <a:br>
              <a:rPr lang="en-US" sz="1000" dirty="0" smtClean="0"/>
            </a:br>
            <a:r>
              <a:rPr lang="en-US" dirty="0" smtClean="0">
                <a:latin typeface="Courier New" pitchFamily="-106" charset="0"/>
              </a:rPr>
              <a:t>1 + </a:t>
            </a:r>
            <a:r>
              <a:rPr lang="en-US" b="1" dirty="0" smtClean="0">
                <a:latin typeface="Courier New" pitchFamily="-106" charset="0"/>
              </a:rPr>
              <a:t>3 * 4</a:t>
            </a:r>
            <a:r>
              <a:rPr lang="en-US" dirty="0" smtClean="0">
                <a:latin typeface="Courier New" pitchFamily="-106" charset="0"/>
              </a:rPr>
              <a:t>  </a:t>
            </a:r>
            <a:r>
              <a:rPr lang="en-US" dirty="0" smtClean="0"/>
              <a:t>   is  </a:t>
            </a:r>
            <a:r>
              <a:rPr lang="en-US" dirty="0" smtClean="0">
                <a:latin typeface="Courier New" pitchFamily="-106" charset="0"/>
              </a:rPr>
              <a:t>13</a:t>
            </a:r>
            <a:r>
              <a:rPr lang="en-US" dirty="0" smtClean="0"/>
              <a:t/>
            </a:r>
            <a:br>
              <a:rPr lang="en-US" dirty="0" smtClean="0"/>
            </a:br>
            <a:r>
              <a:rPr lang="en-US" b="1" dirty="0" smtClean="0">
                <a:latin typeface="Courier New" pitchFamily="-106" charset="0"/>
              </a:rPr>
              <a:t>(1 + 3)</a:t>
            </a:r>
            <a:r>
              <a:rPr lang="en-US" dirty="0" smtClean="0">
                <a:latin typeface="Courier New" pitchFamily="-106" charset="0"/>
              </a:rPr>
              <a:t> * 4</a:t>
            </a:r>
            <a:r>
              <a:rPr lang="en-US" dirty="0" smtClean="0"/>
              <a:t>   is  </a:t>
            </a:r>
            <a:r>
              <a:rPr lang="en-US" dirty="0" smtClean="0">
                <a:latin typeface="Courier New" pitchFamily="-106" charset="0"/>
              </a:rPr>
              <a:t>16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632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Integer division</a:t>
            </a:r>
            <a:endParaRPr lang="en-US">
              <a:latin typeface="Courier New" pitchFamily="-106" charset="0"/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79871" y="1750344"/>
            <a:ext cx="7553619" cy="4425783"/>
          </a:xfrm>
          <a:prstGeom prst="rect">
            <a:avLst/>
          </a:prstGeom>
        </p:spPr>
      </p:pic>
      <p:sp>
        <p:nvSpPr>
          <p:cNvPr id="6" name="TextBox 5"/>
          <p:cNvSpPr txBox="1"/>
          <p:nvPr/>
        </p:nvSpPr>
        <p:spPr>
          <a:xfrm>
            <a:off x="1292358" y="5758935"/>
            <a:ext cx="3420296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>
                <a:solidFill>
                  <a:schemeClr val="accent3"/>
                </a:solidFill>
              </a:rPr>
              <a:t>What is 218 % 100 ?</a:t>
            </a:r>
            <a:endParaRPr lang="en-US" dirty="0">
              <a:solidFill>
                <a:schemeClr val="accent3"/>
              </a:solidFill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Mixed Expressions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Mixing integers and floats yields floats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type( 6 * 3.14 )</a:t>
            </a:r>
          </a:p>
          <a:p>
            <a:pPr lvl="2">
              <a:buNone/>
            </a:pPr>
            <a:r>
              <a:rPr lang="en-US" sz="2800" b="1" dirty="0" smtClean="0">
                <a:solidFill>
                  <a:schemeClr val="tx1"/>
                </a:solidFill>
                <a:latin typeface="Courier"/>
                <a:cs typeface="Courier"/>
              </a:rPr>
              <a:t>&lt;type 'float'&gt;</a:t>
            </a:r>
          </a:p>
          <a:p>
            <a:r>
              <a:rPr lang="en-US" dirty="0" smtClean="0">
                <a:solidFill>
                  <a:srgbClr val="E2751D"/>
                </a:solidFill>
              </a:rPr>
              <a:t>Why does that make the most sense</a:t>
            </a:r>
          </a:p>
          <a:p>
            <a:r>
              <a:rPr lang="en-US" dirty="0" smtClean="0"/>
              <a:t>Changing a float back to an integer: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Courier New"/>
                <a:cs typeface="Courier New"/>
              </a:rPr>
              <a:t>round(3.6) == 4</a:t>
            </a:r>
          </a:p>
          <a:p>
            <a:pPr lvl="1"/>
            <a:r>
              <a:rPr lang="en-US" sz="2400" b="1" dirty="0" smtClean="0">
                <a:solidFill>
                  <a:schemeClr val="tx1"/>
                </a:solidFill>
                <a:latin typeface="Courier New"/>
                <a:cs typeface="Courier New"/>
              </a:rPr>
              <a:t>int(3.6) == 3</a:t>
            </a:r>
          </a:p>
          <a:p>
            <a:endParaRPr lang="en-US" dirty="0">
              <a:solidFill>
                <a:srgbClr val="E2751D"/>
              </a:solidFill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2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0658" name="Rectangle 2"/>
          <p:cNvSpPr>
            <a:spLocks noGrp="1" noChangeArrowheads="1"/>
          </p:cNvSpPr>
          <p:nvPr>
            <p:ph type="title"/>
          </p:nvPr>
        </p:nvSpPr>
        <p:spPr>
          <a:xfrm>
            <a:off x="549275" y="245078"/>
            <a:ext cx="8042276" cy="824352"/>
          </a:xfrm>
        </p:spPr>
        <p:txBody>
          <a:bodyPr/>
          <a:lstStyle/>
          <a:p>
            <a:r>
              <a:rPr lang="en-US" dirty="0"/>
              <a:t>Logic</a:t>
            </a:r>
          </a:p>
        </p:txBody>
      </p:sp>
      <p:sp>
        <p:nvSpPr>
          <p:cNvPr id="7065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304799" y="4140098"/>
            <a:ext cx="8042276" cy="961976"/>
          </a:xfrm>
        </p:spPr>
        <p:txBody>
          <a:bodyPr/>
          <a:lstStyle/>
          <a:p>
            <a:pPr lvl="1"/>
            <a:r>
              <a:rPr lang="en-US" dirty="0" smtClean="0"/>
              <a:t>Logical </a:t>
            </a:r>
            <a:r>
              <a:rPr lang="en-US" dirty="0"/>
              <a:t>expressions can be combined using </a:t>
            </a:r>
            <a:r>
              <a:rPr lang="en-US" i="1" dirty="0"/>
              <a:t>logical operators</a:t>
            </a:r>
            <a:r>
              <a:rPr lang="en-US" dirty="0"/>
              <a:t>:</a:t>
            </a:r>
          </a:p>
        </p:txBody>
      </p:sp>
      <p:graphicFrame>
        <p:nvGraphicFramePr>
          <p:cNvPr id="70729" name="Group 73"/>
          <p:cNvGraphicFramePr>
            <a:graphicFrameLocks noGrp="1"/>
          </p:cNvGraphicFramePr>
          <p:nvPr/>
        </p:nvGraphicFramePr>
        <p:xfrm>
          <a:off x="1752600" y="5102074"/>
          <a:ext cx="5564188" cy="1371600"/>
        </p:xfrm>
        <a:graphic>
          <a:graphicData uri="http://schemas.openxmlformats.org/drawingml/2006/table">
            <a:tbl>
              <a:tblPr/>
              <a:tblGrid>
                <a:gridCol w="1652588"/>
                <a:gridCol w="2914650"/>
                <a:gridCol w="996950"/>
              </a:tblGrid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and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(9 != 6) and (2 &lt; 3) 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(2 == 3) or (-1 &lt; 5)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42900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not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not (7 &gt; 0)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graphicFrame>
        <p:nvGraphicFramePr>
          <p:cNvPr id="70687" name="Group 31"/>
          <p:cNvGraphicFramePr>
            <a:graphicFrameLocks noGrp="1"/>
          </p:cNvGraphicFramePr>
          <p:nvPr/>
        </p:nvGraphicFramePr>
        <p:xfrm>
          <a:off x="762000" y="1618844"/>
          <a:ext cx="7585075" cy="2346960"/>
        </p:xfrm>
        <a:graphic>
          <a:graphicData uri="http://schemas.openxmlformats.org/drawingml/2006/table">
            <a:tbl>
              <a:tblPr/>
              <a:tblGrid>
                <a:gridCol w="1524000"/>
                <a:gridCol w="2641600"/>
                <a:gridCol w="1895475"/>
                <a:gridCol w="1524000"/>
              </a:tblGrid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Operator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Meaning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Example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1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Result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==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equals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1 + 1 ==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!=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does not equal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3.2 != 2.5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&lt;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less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10 &lt;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&gt;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greater than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10 &gt; 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&lt;=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less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126 &lt;= 100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False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334963"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&gt;=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ahoma" pitchFamily="-106" charset="0"/>
                        </a:rPr>
                        <a:t>greater than or equal to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5.0 &gt;= 5.0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1600" b="0" i="0" u="none" strike="noStrike" cap="none" normalizeH="0" baseline="0" dirty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Courier New" pitchFamily="-106" charset="0"/>
                        </a:rPr>
                        <a:t>True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miter lim="800000"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True or False?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(17 / 4) * 4 == 17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(17 / 4.0) * 4 == 17</a:t>
            </a:r>
          </a:p>
          <a:p>
            <a:r>
              <a:rPr lang="en-US" b="1" dirty="0" smtClean="0">
                <a:solidFill>
                  <a:srgbClr val="000000"/>
                </a:solidFill>
                <a:latin typeface="Courier New"/>
                <a:cs typeface="Courier New"/>
              </a:rPr>
              <a:t>(17 / 4) * 4.0 == 17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The Math Library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Many more mathematical functions can be accessed by </a:t>
            </a:r>
            <a:r>
              <a:rPr lang="en-US" dirty="0" smtClean="0">
                <a:solidFill>
                  <a:schemeClr val="accent3"/>
                </a:solidFill>
              </a:rPr>
              <a:t>importing the math library</a:t>
            </a:r>
            <a:endParaRPr lang="en-US" dirty="0" smtClean="0"/>
          </a:p>
          <a:p>
            <a:r>
              <a:rPr lang="en-US" dirty="0" smtClean="0"/>
              <a:t>Two ways to import a library: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&gt;&gt;&gt;import math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math.sqrt(81) 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9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from math import *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sqrt(81)</a:t>
            </a:r>
          </a:p>
          <a:p>
            <a:pPr lvl="1"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9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Course Status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dirty="0" smtClean="0"/>
              <a:t>Readings</a:t>
            </a:r>
          </a:p>
          <a:p>
            <a:pPr lvl="1"/>
            <a:r>
              <a:rPr lang="en-US" dirty="0" smtClean="0"/>
              <a:t>Completed: Chapters 1 and 2, pre-reading of Chapter 3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To do: 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Read Chapter 3</a:t>
            </a:r>
          </a:p>
          <a:p>
            <a:pPr lvl="2"/>
            <a:r>
              <a:rPr lang="en-US" dirty="0" smtClean="0">
                <a:solidFill>
                  <a:schemeClr val="accent3"/>
                </a:solidFill>
              </a:rPr>
              <a:t>Pre-read Sections 11.1 – 11.2 (Data Collections: Lists)</a:t>
            </a:r>
          </a:p>
          <a:p>
            <a:r>
              <a:rPr lang="en-US" dirty="0" smtClean="0"/>
              <a:t>Assignments</a:t>
            </a:r>
          </a:p>
          <a:p>
            <a:pPr lvl="1"/>
            <a:r>
              <a:rPr lang="en-US" dirty="0" smtClean="0"/>
              <a:t>Completed: Assignment 1, Using IDLE (only steps 1 – 5)</a:t>
            </a:r>
          </a:p>
          <a:p>
            <a:pPr lvl="2"/>
            <a:r>
              <a:rPr lang="en-US" dirty="0" smtClean="0"/>
              <a:t>Turn in hardcopy today, if you have not already</a:t>
            </a:r>
          </a:p>
          <a:p>
            <a:pPr lvl="1"/>
            <a:r>
              <a:rPr lang="en-US" dirty="0" smtClean="0">
                <a:solidFill>
                  <a:srgbClr val="E2751D"/>
                </a:solidFill>
              </a:rPr>
              <a:t>To do: Assignment 2, Newton &amp; </a:t>
            </a:r>
            <a:r>
              <a:rPr lang="en-US" dirty="0" err="1" smtClean="0">
                <a:solidFill>
                  <a:srgbClr val="E2751D"/>
                </a:solidFill>
              </a:rPr>
              <a:t>Kepler</a:t>
            </a:r>
            <a:endParaRPr lang="en-US" dirty="0" smtClean="0">
              <a:solidFill>
                <a:srgbClr val="E2751D"/>
              </a:solidFill>
            </a:endParaRPr>
          </a:p>
          <a:p>
            <a:pPr lvl="2"/>
            <a:r>
              <a:rPr lang="en-US" dirty="0" smtClean="0">
                <a:solidFill>
                  <a:srgbClr val="E2751D"/>
                </a:solidFill>
              </a:rPr>
              <a:t>Work on with a partner during the lab sections this week</a:t>
            </a:r>
          </a:p>
          <a:p>
            <a:pPr lvl="2"/>
            <a:r>
              <a:rPr lang="en-US" dirty="0" smtClean="0">
                <a:solidFill>
                  <a:srgbClr val="E2751D"/>
                </a:solidFill>
              </a:rPr>
              <a:t>Turn in by uploading to Blackboard no later than 10:00am Saturday 19 Sept</a:t>
            </a:r>
          </a:p>
          <a:p>
            <a:r>
              <a:rPr lang="en-US" dirty="0" smtClean="0">
                <a:solidFill>
                  <a:schemeClr val="accent2"/>
                </a:solidFill>
              </a:rPr>
              <a:t>Workshops</a:t>
            </a:r>
          </a:p>
          <a:p>
            <a:pPr lvl="1"/>
            <a:r>
              <a:rPr lang="en-US" dirty="0" smtClean="0">
                <a:solidFill>
                  <a:srgbClr val="E2751D"/>
                </a:solidFill>
              </a:rPr>
              <a:t>In progress Sun-Tue this week: Origami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3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Mini-Exercise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Task: computer the distance between two points on the plain (x1, y1) and (x2, y2)</a:t>
            </a:r>
          </a:p>
          <a:p>
            <a:r>
              <a:rPr lang="en-US" dirty="0" smtClean="0"/>
              <a:t>What is the formula for distance?</a:t>
            </a:r>
          </a:p>
          <a:p>
            <a:endParaRPr lang="en-US" dirty="0" smtClean="0"/>
          </a:p>
          <a:p>
            <a:r>
              <a:rPr lang="en-US" dirty="0" smtClean="0"/>
              <a:t>Write a Python expression for the distance, using the exponentiation operator ** and the math library function </a:t>
            </a:r>
            <a:r>
              <a:rPr lang="en-US" dirty="0" err="1" smtClean="0"/>
              <a:t>math.sqrt(x</a:t>
            </a:r>
            <a:r>
              <a:rPr lang="en-US" dirty="0" smtClean="0"/>
              <a:t>)  (square root)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2312700" y="3152591"/>
          <a:ext cx="4392407" cy="565105"/>
        </p:xfrm>
        <a:graphic>
          <a:graphicData uri="http://schemas.openxmlformats.org/presentationml/2006/ole">
            <p:oleObj spid="_x0000_s79874" name="Equation" r:id="rId3" imgW="2171700" imgH="279400" progId="Equation.DSMT4">
              <p:embed/>
            </p:oleObj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1794109" y="5347151"/>
          <a:ext cx="5566470" cy="456736"/>
        </p:xfrm>
        <a:graphic>
          <a:graphicData uri="http://schemas.openxmlformats.org/presentationml/2006/ole">
            <p:oleObj spid="_x0000_s79875" name="Equation" r:id="rId4" imgW="2476500" imgH="203200" progId="Equation.DSMT4">
              <p:embed/>
            </p:oleObj>
          </a:graphicData>
        </a:graphic>
      </p:graphicFrame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Why Bother with Both Integers and Floats?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Why not only use floats?</a:t>
            </a:r>
          </a:p>
          <a:p>
            <a:pPr lvl="1"/>
            <a:r>
              <a:rPr lang="en-US" dirty="0" smtClean="0"/>
              <a:t>Integers: represented by a 32 bit binary number</a:t>
            </a:r>
          </a:p>
          <a:p>
            <a:pPr lvl="2"/>
            <a:r>
              <a:rPr lang="en-US" dirty="0" smtClean="0"/>
              <a:t>Largest value is 2**31 – 1 == </a:t>
            </a:r>
            <a:r>
              <a:rPr lang="en-US" dirty="0" smtClean="0">
                <a:hlinkClick r:id="rId2" tooltip="2147483647"/>
              </a:rPr>
              <a:t>2,147,483,647</a:t>
            </a:r>
            <a:endParaRPr lang="en-US" dirty="0" smtClean="0"/>
          </a:p>
          <a:p>
            <a:pPr lvl="2"/>
            <a:r>
              <a:rPr lang="en-US" dirty="0" smtClean="0"/>
              <a:t>Fast</a:t>
            </a:r>
          </a:p>
          <a:p>
            <a:pPr lvl="2"/>
            <a:r>
              <a:rPr lang="en-US" dirty="0" smtClean="0"/>
              <a:t>Exact</a:t>
            </a:r>
          </a:p>
          <a:p>
            <a:pPr lvl="1"/>
            <a:r>
              <a:rPr lang="en-US" dirty="0" smtClean="0"/>
              <a:t>Floats: represented internally using scientific notation</a:t>
            </a:r>
          </a:p>
          <a:p>
            <a:pPr lvl="2"/>
            <a:r>
              <a:rPr lang="en-US" dirty="0" smtClean="0"/>
              <a:t>4200000000 == </a:t>
            </a:r>
            <a:r>
              <a:rPr lang="en-US" dirty="0" smtClean="0">
                <a:solidFill>
                  <a:schemeClr val="accent3"/>
                </a:solidFill>
              </a:rPr>
              <a:t>4.2</a:t>
            </a:r>
            <a:r>
              <a:rPr lang="en-US" dirty="0" smtClean="0"/>
              <a:t>×10</a:t>
            </a:r>
            <a:r>
              <a:rPr lang="en-US" baseline="30000" dirty="0" smtClean="0">
                <a:solidFill>
                  <a:srgbClr val="E2751D"/>
                </a:solidFill>
              </a:rPr>
              <a:t>9</a:t>
            </a:r>
            <a:endParaRPr lang="en-US" dirty="0" smtClean="0">
              <a:solidFill>
                <a:srgbClr val="E2751D"/>
              </a:solidFill>
            </a:endParaRPr>
          </a:p>
          <a:p>
            <a:pPr lvl="2"/>
            <a:r>
              <a:rPr lang="en-US" dirty="0" smtClean="0"/>
              <a:t>0.0000000042 == </a:t>
            </a:r>
            <a:r>
              <a:rPr lang="en-US" dirty="0" smtClean="0">
                <a:solidFill>
                  <a:srgbClr val="E2751D"/>
                </a:solidFill>
              </a:rPr>
              <a:t>4.2</a:t>
            </a:r>
            <a:r>
              <a:rPr lang="en-US" dirty="0" smtClean="0"/>
              <a:t>×10</a:t>
            </a:r>
            <a:r>
              <a:rPr lang="en-US" baseline="30000" dirty="0" smtClean="0">
                <a:solidFill>
                  <a:srgbClr val="E2751D"/>
                </a:solidFill>
              </a:rPr>
              <a:t>−9</a:t>
            </a:r>
          </a:p>
          <a:p>
            <a:pPr lvl="2"/>
            <a:r>
              <a:rPr lang="en-US" dirty="0" smtClean="0"/>
              <a:t>Much slower</a:t>
            </a:r>
          </a:p>
          <a:p>
            <a:pPr lvl="2"/>
            <a:r>
              <a:rPr lang="en-US" dirty="0" smtClean="0"/>
              <a:t>Value might be approximate, not exact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Computer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Autofit/>
          </a:bodyPr>
          <a:lstStyle/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10000000000.1 == 10000000000.0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False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100000000000.1 == 100000000000.0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False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&gt;&gt;&gt; 1000000000000.1 == 1000000000000.0</a:t>
            </a:r>
          </a:p>
          <a:p>
            <a:pPr>
              <a:buNone/>
            </a:pPr>
            <a:r>
              <a:rPr lang="en-US" dirty="0" smtClean="0">
                <a:solidFill>
                  <a:schemeClr val="tx1"/>
                </a:solidFill>
                <a:latin typeface="Courier"/>
                <a:cs typeface="Courier"/>
              </a:rPr>
              <a:t>True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Long Integers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Sometimes you may want to represent a </a:t>
            </a:r>
            <a:r>
              <a:rPr lang="en-US" dirty="0" smtClean="0">
                <a:solidFill>
                  <a:schemeClr val="accent3"/>
                </a:solidFill>
              </a:rPr>
              <a:t>very big </a:t>
            </a:r>
            <a:r>
              <a:rPr lang="en-US" dirty="0" smtClean="0"/>
              <a:t>number exactly</a:t>
            </a:r>
          </a:p>
          <a:p>
            <a:r>
              <a:rPr lang="en-US" dirty="0" smtClean="0"/>
              <a:t>Python has a special data type to do this: </a:t>
            </a:r>
            <a:r>
              <a:rPr lang="en-US" dirty="0" smtClean="0">
                <a:solidFill>
                  <a:srgbClr val="E2751D"/>
                </a:solidFill>
              </a:rPr>
              <a:t>long integers</a:t>
            </a:r>
          </a:p>
          <a:p>
            <a:r>
              <a:rPr lang="en-US" dirty="0" smtClean="0"/>
              <a:t>Long integers can have </a:t>
            </a:r>
            <a:r>
              <a:rPr lang="en-US" dirty="0" smtClean="0">
                <a:solidFill>
                  <a:schemeClr val="accent3"/>
                </a:solidFill>
              </a:rPr>
              <a:t>any number </a:t>
            </a:r>
            <a:r>
              <a:rPr lang="en-US" dirty="0" smtClean="0"/>
              <a:t>of digits (until your computer runs out memory)!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More Computer Math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49274" y="1600201"/>
            <a:ext cx="8318985" cy="4343400"/>
          </a:xfrm>
        </p:spPr>
        <p:txBody>
          <a:bodyPr>
            <a:normAutofit/>
          </a:bodyPr>
          <a:lstStyle/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&gt;&gt;&gt; 1000000000000000002.0 == 1000000000000000001.0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True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&gt;&gt;&gt; 1000000000000000002 == 1000000000000000001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False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&gt;&gt;&gt; type(1000000000000000002)</a:t>
            </a:r>
          </a:p>
          <a:p>
            <a:pPr>
              <a:buNone/>
            </a:pPr>
            <a:r>
              <a:rPr lang="en-US" sz="2000" dirty="0" smtClean="0">
                <a:solidFill>
                  <a:schemeClr val="tx1"/>
                </a:solidFill>
                <a:latin typeface="Courier"/>
                <a:cs typeface="Courier"/>
              </a:rPr>
              <a:t>&lt;type 'long'&gt;</a:t>
            </a:r>
            <a:endParaRPr lang="en-US" sz="2000" dirty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Assignment 2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err="1" smtClean="0"/>
              <a:t>Kepler</a:t>
            </a:r>
            <a:r>
              <a:rPr lang="en-US" dirty="0" smtClean="0"/>
              <a:t> &amp; Newton</a:t>
            </a:r>
          </a:p>
          <a:p>
            <a:pPr lvl="1"/>
            <a:r>
              <a:rPr lang="en-US" dirty="0" smtClean="0"/>
              <a:t>Calculating </a:t>
            </a:r>
            <a:r>
              <a:rPr lang="en-US" smtClean="0"/>
              <a:t>Planetary Orbits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Some students are concerned about amount of time required by labs + workshops + lectures</a:t>
            </a:r>
          </a:p>
          <a:p>
            <a:r>
              <a:rPr lang="en-US" dirty="0" smtClean="0"/>
              <a:t>Good things about labs:</a:t>
            </a:r>
          </a:p>
          <a:p>
            <a:pPr lvl="1"/>
            <a:r>
              <a:rPr lang="en-US" dirty="0" smtClean="0"/>
              <a:t>Can complete assignments much more quickly when help is available – one hour versus an all-nighter</a:t>
            </a:r>
          </a:p>
          <a:p>
            <a:pPr lvl="1"/>
            <a:r>
              <a:rPr lang="en-US" dirty="0" smtClean="0"/>
              <a:t>Time &amp; place to work with a partner (“</a:t>
            </a:r>
            <a:r>
              <a:rPr lang="en-US" dirty="0" err="1" smtClean="0"/>
              <a:t>eXtreme</a:t>
            </a:r>
            <a:r>
              <a:rPr lang="en-US" dirty="0" smtClean="0"/>
              <a:t> programming”)</a:t>
            </a:r>
          </a:p>
          <a:p>
            <a:r>
              <a:rPr lang="en-US" dirty="0" smtClean="0"/>
              <a:t>But: not all students will need two full lab sessions to complete the week’s assignment</a:t>
            </a:r>
          </a:p>
          <a:p>
            <a:r>
              <a:rPr lang="en-US" dirty="0" smtClean="0">
                <a:solidFill>
                  <a:srgbClr val="E2751D"/>
                </a:solidFill>
              </a:rPr>
              <a:t>How to maximize learning &amp; minimize burden?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3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Lab Policy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Attend at least one lab session each week</a:t>
            </a:r>
          </a:p>
          <a:p>
            <a:r>
              <a:rPr lang="en-US" dirty="0" smtClean="0"/>
              <a:t>No need to attend sessions for assignments that you have completed and turned in</a:t>
            </a:r>
          </a:p>
          <a:p>
            <a:r>
              <a:rPr lang="en-US" dirty="0" smtClean="0"/>
              <a:t>Some sessions will require attendance for organizational and/or informational purposes</a:t>
            </a:r>
          </a:p>
          <a:p>
            <a:pPr lvl="1"/>
            <a:r>
              <a:rPr lang="en-US" dirty="0" smtClean="0"/>
              <a:t>These will be announced &amp; noted on Calendar page</a:t>
            </a:r>
          </a:p>
          <a:p>
            <a:r>
              <a:rPr lang="en-US" dirty="0" smtClean="0">
                <a:solidFill>
                  <a:srgbClr val="E2751D"/>
                </a:solidFill>
              </a:rPr>
              <a:t>You need to attend lab tomorrow (Tuesday 15 Sept) in order to choose your (first) lab partner</a:t>
            </a:r>
          </a:p>
          <a:p>
            <a:pPr lvl="1"/>
            <a:r>
              <a:rPr lang="en-US" dirty="0" smtClean="0"/>
              <a:t>Everyone will change partners partway through the semester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Changing Sections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Need to change your Workshop section?</a:t>
            </a:r>
          </a:p>
          <a:p>
            <a:pPr lvl="1"/>
            <a:r>
              <a:rPr lang="en-US" dirty="0" smtClean="0">
                <a:solidFill>
                  <a:schemeClr val="accent3"/>
                </a:solidFill>
              </a:rPr>
              <a:t>Contact the head workshop leader:</a:t>
            </a:r>
            <a:br>
              <a:rPr lang="en-US" dirty="0" smtClean="0">
                <a:solidFill>
                  <a:schemeClr val="accent3"/>
                </a:solidFill>
              </a:rPr>
            </a:br>
            <a:r>
              <a:rPr lang="en-US" dirty="0" smtClean="0">
                <a:solidFill>
                  <a:schemeClr val="accent3"/>
                </a:solidFill>
              </a:rPr>
              <a:t>Ben Hopkins </a:t>
            </a:r>
            <a:r>
              <a:rPr lang="en-US" dirty="0" smtClean="0">
                <a:solidFill>
                  <a:schemeClr val="accent3"/>
                </a:solidFill>
                <a:hlinkClick r:id="rId2"/>
              </a:rPr>
              <a:t>bhopkin3@u.rochester.edu</a:t>
            </a:r>
            <a:endParaRPr lang="en-US" dirty="0" smtClean="0">
              <a:solidFill>
                <a:schemeClr val="accent3"/>
              </a:solidFill>
            </a:endParaRPr>
          </a:p>
          <a:p>
            <a:r>
              <a:rPr lang="en-US" dirty="0" smtClean="0"/>
              <a:t>Need to change your Lab section?</a:t>
            </a:r>
          </a:p>
          <a:p>
            <a:pPr lvl="1"/>
            <a:r>
              <a:rPr lang="en-US" dirty="0" smtClean="0">
                <a:solidFill>
                  <a:srgbClr val="E2751D"/>
                </a:solidFill>
              </a:rPr>
              <a:t>Complete a Drop/Add form at the Registrar’s Office</a:t>
            </a:r>
          </a:p>
          <a:p>
            <a:r>
              <a:rPr lang="en-US" dirty="0" smtClean="0"/>
              <a:t>What should you do while waiting for a change to be processed?</a:t>
            </a:r>
          </a:p>
          <a:p>
            <a:pPr lvl="1"/>
            <a:r>
              <a:rPr lang="en-US" dirty="0" smtClean="0">
                <a:solidFill>
                  <a:srgbClr val="E2751D"/>
                </a:solidFill>
              </a:rPr>
              <a:t>Go ahead and start attending the section to which you intend to change</a:t>
            </a:r>
          </a:p>
          <a:p>
            <a:pPr lvl="1"/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Topics this Class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Loops</a:t>
            </a:r>
          </a:p>
          <a:p>
            <a:r>
              <a:rPr lang="en-US" dirty="0" smtClean="0"/>
              <a:t>Numeric data types</a:t>
            </a:r>
          </a:p>
          <a:p>
            <a:r>
              <a:rPr lang="en-US" dirty="0" smtClean="0"/>
              <a:t>The Math library</a:t>
            </a:r>
          </a:p>
          <a:p>
            <a:r>
              <a:rPr lang="en-US" dirty="0" smtClean="0"/>
              <a:t>Converting between numeric data types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6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Indefinite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FontTx/>
              <a:buNone/>
            </a:pPr>
            <a:r>
              <a:rPr lang="en-US" sz="2200" dirty="0" smtClean="0">
                <a:solidFill>
                  <a:srgbClr val="FF0000"/>
                </a:solidFill>
                <a:latin typeface="Courier"/>
                <a:cs typeface="Courier"/>
              </a:rPr>
              <a:t>while</a:t>
            </a:r>
            <a:r>
              <a:rPr lang="en-US" sz="2200" dirty="0" smtClean="0">
                <a:latin typeface="Courier"/>
                <a:cs typeface="Courier"/>
              </a:rPr>
              <a:t> num != guess: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if</a:t>
            </a:r>
            <a:r>
              <a:rPr lang="en-US" dirty="0" smtClean="0">
                <a:latin typeface="Courier"/>
                <a:cs typeface="Courier"/>
              </a:rPr>
              <a:t> guess &lt; num</a:t>
            </a:r>
            <a:r>
              <a:rPr lang="en-US" dirty="0" smtClean="0">
                <a:solidFill>
                  <a:srgbClr val="C00000"/>
                </a:solidFill>
                <a:latin typeface="Courier"/>
                <a:cs typeface="Courier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"/>
                <a:cs typeface="Courier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Courier"/>
                <a:cs typeface="Courier"/>
              </a:rPr>
              <a:t>"Too Low!”</a:t>
            </a:r>
            <a:endParaRPr lang="en-US" dirty="0" smtClean="0">
              <a:latin typeface="Courier"/>
              <a:cs typeface="Courier"/>
            </a:endParaRP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else</a:t>
            </a:r>
            <a:r>
              <a:rPr lang="en-US" dirty="0" smtClean="0">
                <a:solidFill>
                  <a:srgbClr val="C00000"/>
                </a:solidFill>
                <a:latin typeface="Courier"/>
                <a:cs typeface="Courier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"/>
                <a:cs typeface="Courier"/>
              </a:rPr>
              <a:t>		print </a:t>
            </a:r>
            <a:r>
              <a:rPr lang="en-US" dirty="0" smtClean="0">
                <a:solidFill>
                  <a:srgbClr val="008040"/>
                </a:solidFill>
                <a:latin typeface="Courier"/>
                <a:cs typeface="Courier"/>
              </a:rPr>
              <a:t>"Too High!”</a:t>
            </a:r>
          </a:p>
          <a:p>
            <a:pPr lvl="1">
              <a:buFontTx/>
              <a:buNone/>
            </a:pPr>
            <a:endParaRPr lang="en-US" dirty="0" smtClean="0">
              <a:latin typeface="Andale Mono" pitchFamily="-112" charset="0"/>
            </a:endParaRPr>
          </a:p>
          <a:p>
            <a:pPr>
              <a:buFontTx/>
              <a:buNone/>
            </a:pPr>
            <a:r>
              <a:rPr lang="en-US" dirty="0" smtClean="0">
                <a:solidFill>
                  <a:srgbClr val="008040"/>
                </a:solidFill>
                <a:latin typeface="Andale Mono" pitchFamily="-112" charset="0"/>
              </a:rPr>
              <a:t>General form:</a:t>
            </a:r>
          </a:p>
          <a:p>
            <a:pPr lvl="1">
              <a:buFontTx/>
              <a:buNone/>
            </a:pPr>
            <a:r>
              <a:rPr lang="en-US" dirty="0" smtClean="0">
                <a:solidFill>
                  <a:srgbClr val="FF0000"/>
                </a:solidFill>
                <a:latin typeface="Courier"/>
                <a:cs typeface="Courier"/>
              </a:rPr>
              <a:t>while </a:t>
            </a:r>
            <a:r>
              <a:rPr lang="en-US" dirty="0" smtClean="0">
                <a:latin typeface="Courier"/>
                <a:cs typeface="Courier"/>
              </a:rPr>
              <a:t>&lt;expression&gt;</a:t>
            </a:r>
            <a:r>
              <a:rPr lang="en-US" dirty="0" smtClean="0">
                <a:solidFill>
                  <a:srgbClr val="C00000"/>
                </a:solidFill>
                <a:latin typeface="Courier"/>
                <a:cs typeface="Courier"/>
              </a:rPr>
              <a:t>:</a:t>
            </a:r>
          </a:p>
          <a:p>
            <a:pPr lvl="1">
              <a:buFontTx/>
              <a:buNone/>
            </a:pPr>
            <a:r>
              <a:rPr lang="en-US" dirty="0" smtClean="0">
                <a:latin typeface="Courier"/>
                <a:cs typeface="Courier"/>
              </a:rPr>
              <a:t>		&lt;indented lines of code&gt;</a:t>
            </a:r>
          </a:p>
          <a:p>
            <a:pPr>
              <a:buFontTx/>
              <a:buNone/>
            </a:pPr>
            <a:endParaRPr lang="en-US" dirty="0" smtClean="0">
              <a:solidFill>
                <a:srgbClr val="008040"/>
              </a:solidFill>
              <a:latin typeface="Andale Mono" pitchFamily="-112" charset="0"/>
            </a:endParaRPr>
          </a:p>
          <a:p>
            <a:pPr>
              <a:buNone/>
            </a:pP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7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9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Suppose we repeat an operation exactly 10 times</a:t>
            </a:r>
          </a:p>
          <a:p>
            <a:r>
              <a:rPr lang="en-US" dirty="0" smtClean="0"/>
              <a:t>One approach:</a:t>
            </a:r>
          </a:p>
          <a:p>
            <a:pPr lvl="2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= 0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while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&lt; 10:</a:t>
            </a:r>
          </a:p>
          <a:p>
            <a:pPr lvl="3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print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, "squared is",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  <a:p>
            <a:pPr lvl="3">
              <a:buNone/>
            </a:pP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=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 + 1</a:t>
            </a:r>
          </a:p>
          <a:p>
            <a:r>
              <a:rPr lang="en-US" dirty="0" smtClean="0">
                <a:latin typeface="+mj-lt"/>
                <a:cs typeface="Courier New"/>
              </a:rPr>
              <a:t>This pattern is so common that there is a shorthand way of writing it</a:t>
            </a:r>
          </a:p>
          <a:p>
            <a:pPr lvl="2">
              <a:buNone/>
            </a:pPr>
            <a:r>
              <a:rPr lang="en-US" b="1" dirty="0" smtClean="0">
                <a:solidFill>
                  <a:srgbClr val="000000"/>
                </a:solidFill>
                <a:latin typeface="Courier"/>
                <a:cs typeface="Courier"/>
              </a:rPr>
              <a:t>for </a:t>
            </a:r>
            <a:r>
              <a:rPr lang="en-US" b="1" dirty="0" err="1" smtClean="0">
                <a:solidFill>
                  <a:srgbClr val="000000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rgbClr val="000000"/>
                </a:solidFill>
                <a:latin typeface="Courier"/>
                <a:cs typeface="Courier"/>
              </a:rPr>
              <a:t> in range(10)</a:t>
            </a:r>
          </a:p>
          <a:p>
            <a:pPr lvl="3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print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, "squared is", 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*</a:t>
            </a:r>
            <a:r>
              <a:rPr lang="en-US" b="1" dirty="0" err="1" smtClean="0">
                <a:solidFill>
                  <a:schemeClr val="tx1"/>
                </a:solidFill>
                <a:latin typeface="Courier"/>
                <a:cs typeface="Courier"/>
              </a:rPr>
              <a:t>n</a:t>
            </a:r>
            <a:endParaRPr lang="en-US" b="1" dirty="0" smtClean="0">
              <a:solidFill>
                <a:schemeClr val="tx1"/>
              </a:solidFill>
              <a:latin typeface="Courier"/>
              <a:cs typeface="Courier"/>
            </a:endParaRP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7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3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Definite Loops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>
                <a:latin typeface="+mj-lt"/>
                <a:cs typeface="Courier"/>
              </a:rPr>
              <a:t>General form:</a:t>
            </a:r>
            <a:endParaRPr lang="en-US" b="1" dirty="0" smtClean="0">
              <a:latin typeface="Courier"/>
              <a:cs typeface="Courier"/>
            </a:endParaRPr>
          </a:p>
          <a:p>
            <a:pPr lvl="2">
              <a:buNone/>
            </a:pPr>
            <a:r>
              <a:rPr lang="en-US" b="1" dirty="0" smtClean="0">
                <a:solidFill>
                  <a:srgbClr val="000000"/>
                </a:solidFill>
                <a:latin typeface="Courier"/>
                <a:cs typeface="Courier"/>
              </a:rPr>
              <a:t>for &lt;variable&gt; in &lt;sequence&gt;:</a:t>
            </a:r>
          </a:p>
          <a:p>
            <a:pPr lvl="4">
              <a:buNone/>
            </a:pPr>
            <a:r>
              <a:rPr lang="en-US" b="1" dirty="0" smtClean="0">
                <a:solidFill>
                  <a:srgbClr val="000000"/>
                </a:solidFill>
                <a:latin typeface="Courier"/>
                <a:cs typeface="Courier"/>
              </a:rPr>
              <a:t>&lt;lines of code&gt;</a:t>
            </a:r>
            <a:endParaRPr lang="en-US" b="1" dirty="0" smtClean="0">
              <a:latin typeface="Courier"/>
              <a:cs typeface="Courier"/>
            </a:endParaRPr>
          </a:p>
          <a:p>
            <a:r>
              <a:rPr lang="en-US" dirty="0" smtClean="0">
                <a:latin typeface="+mj-lt"/>
                <a:cs typeface="Courier"/>
              </a:rPr>
              <a:t>Try typing to the Python shell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&gt;&gt;&gt; range(10)</a:t>
            </a:r>
          </a:p>
          <a:p>
            <a:pPr lvl="2">
              <a:buNone/>
            </a:pPr>
            <a:r>
              <a:rPr lang="en-US" b="1" dirty="0" smtClean="0">
                <a:solidFill>
                  <a:schemeClr val="tx1"/>
                </a:solidFill>
                <a:latin typeface="Courier"/>
                <a:cs typeface="Courier"/>
              </a:rPr>
              <a:t>[0, 1, 2, 3, 4, 5, 6, 7, 8, 9]</a:t>
            </a:r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4294967295"/>
          </p:nvPr>
        </p:nvSpPr>
        <p:spPr>
          <a:xfrm>
            <a:off x="5840229" y="6275668"/>
            <a:ext cx="3048277" cy="365125"/>
          </a:xfrm>
          <a:prstGeom prst="rect">
            <a:avLst/>
          </a:prstGeom>
        </p:spPr>
        <p:txBody>
          <a:bodyPr/>
          <a:lstStyle/>
          <a:p>
            <a:fld id="{F96C34BC-94F8-9849-90BA-D19ECD177092}" type="slidenum">
              <a:rPr lang="en-US" smtClean="0"/>
              <a:pPr/>
              <a:t>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Computing with Numbers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 bldLvl="3"/>
    </p:bld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Breeze">
  <a:themeElements>
    <a:clrScheme name="Breeze">
      <a:dk1>
        <a:sysClr val="windowText" lastClr="000000"/>
      </a:dk1>
      <a:lt1>
        <a:sysClr val="window" lastClr="FFFFFF"/>
      </a:lt1>
      <a:dk2>
        <a:srgbClr val="09213B"/>
      </a:dk2>
      <a:lt2>
        <a:srgbClr val="D5EDF4"/>
      </a:lt2>
      <a:accent1>
        <a:srgbClr val="2C7C9F"/>
      </a:accent1>
      <a:accent2>
        <a:srgbClr val="244A58"/>
      </a:accent2>
      <a:accent3>
        <a:srgbClr val="E2751D"/>
      </a:accent3>
      <a:accent4>
        <a:srgbClr val="FFB400"/>
      </a:accent4>
      <a:accent5>
        <a:srgbClr val="7EB606"/>
      </a:accent5>
      <a:accent6>
        <a:srgbClr val="C00000"/>
      </a:accent6>
      <a:hlink>
        <a:srgbClr val="7030A0"/>
      </a:hlink>
      <a:folHlink>
        <a:srgbClr val="00B0F0"/>
      </a:folHlink>
    </a:clrScheme>
    <a:fontScheme name="Breeze">
      <a:majorFont>
        <a:latin typeface="News Gothic MT"/>
        <a:ea typeface=""/>
        <a:cs typeface=""/>
        <a:font script="Jpan" typeface="ＭＳ Ｐゴシック"/>
      </a:majorFont>
      <a:minorFont>
        <a:latin typeface="News Gothic MT"/>
        <a:ea typeface=""/>
        <a:cs typeface=""/>
        <a:font script="Jpan" typeface="ＭＳ Ｐゴシック"/>
      </a:minorFont>
    </a:fontScheme>
    <a:fmtScheme name="Breeze">
      <a:fillStyleLst>
        <a:solidFill>
          <a:schemeClr val="phClr"/>
        </a:solidFill>
        <a:gradFill rotWithShape="1">
          <a:gsLst>
            <a:gs pos="31000">
              <a:schemeClr val="phClr">
                <a:tint val="100000"/>
                <a:shade val="100000"/>
                <a:satMod val="120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shade val="100000"/>
                <a:satMod val="120000"/>
              </a:schemeClr>
            </a:gs>
            <a:gs pos="69000">
              <a:schemeClr val="phClr">
                <a:tint val="80000"/>
                <a:shade val="100000"/>
                <a:satMod val="150000"/>
              </a:schemeClr>
            </a:gs>
            <a:gs pos="100000">
              <a:schemeClr val="phClr">
                <a:tint val="50000"/>
                <a:shade val="100000"/>
                <a:satMod val="15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12700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dbl" algn="ctr">
          <a:solidFill>
            <a:schemeClr val="phClr"/>
          </a:solidFill>
          <a:prstDash val="solid"/>
        </a:ln>
        <a:ln w="31750" cap="flat" cmpd="dbl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63500" dist="25400" dir="5400000" sx="101000" sy="101000" rotWithShape="0">
              <a:srgbClr val="000000">
                <a:alpha val="40000"/>
              </a:srgbClr>
            </a:outerShdw>
          </a:effectLst>
        </a:effectStyle>
        <a:effectStyle>
          <a:effectLst>
            <a:innerShdw blurRad="127000" dist="25400" dir="13500000">
              <a:srgbClr val="C0C0C0">
                <a:alpha val="75000"/>
              </a:srgbClr>
            </a:innerShdw>
            <a:outerShdw blurRad="88900" dist="25400" dir="5400000" sx="102000" sy="102000" algn="ctr" rotWithShape="0">
              <a:srgbClr val="C0C0C0">
                <a:alpha val="40000"/>
              </a:srgbClr>
            </a:outerShdw>
          </a:effectLst>
          <a:scene3d>
            <a:camera prst="perspectiveLeft" fov="300000"/>
            <a:lightRig rig="soft" dir="l">
              <a:rot lat="0" lon="0" rev="4200000"/>
            </a:lightRig>
          </a:scene3d>
          <a:sp3d extrusionH="38100" prstMaterial="powder">
            <a:bevelT w="50800" h="88900" prst="convex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40000"/>
                <a:satMod val="400000"/>
              </a:schemeClr>
              <a:schemeClr val="phClr">
                <a:tint val="10000"/>
                <a:satMod val="200000"/>
              </a:schemeClr>
            </a:duotone>
          </a:blip>
          <a:stretch/>
        </a:blipFill>
      </a:bgFillStyleLst>
    </a:fmtScheme>
  </a:themeElements>
  <a:objectDefaults>
    <a:spDef>
      <a:spPr/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Breeze.thmx</Template>
  <TotalTime>468</TotalTime>
  <Words>1437</Words>
  <Application>Microsoft Macintosh PowerPoint</Application>
  <PresentationFormat>On-screen Show (4:3)</PresentationFormat>
  <Paragraphs>258</Paragraphs>
  <Slides>25</Slides>
  <Notes>2</Notes>
  <HiddenSlides>0</HiddenSlides>
  <MMClips>0</MMClips>
  <ScaleCrop>false</ScaleCrop>
  <HeadingPairs>
    <vt:vector size="6" baseType="variant">
      <vt:variant>
        <vt:lpstr>Design Template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25</vt:i4>
      </vt:variant>
    </vt:vector>
  </HeadingPairs>
  <TitlesOfParts>
    <vt:vector size="27" baseType="lpstr">
      <vt:lpstr>Breeze</vt:lpstr>
      <vt:lpstr>Equation</vt:lpstr>
      <vt:lpstr>Computing with  Numbers</vt:lpstr>
      <vt:lpstr>Course Status</vt:lpstr>
      <vt:lpstr>Labs</vt:lpstr>
      <vt:lpstr>Lab Policy</vt:lpstr>
      <vt:lpstr>Changing Sections</vt:lpstr>
      <vt:lpstr>Topics this Class</vt:lpstr>
      <vt:lpstr>Indefinite Loops</vt:lpstr>
      <vt:lpstr>Definite Loops</vt:lpstr>
      <vt:lpstr>Definite Loops</vt:lpstr>
      <vt:lpstr>Definite Loops</vt:lpstr>
      <vt:lpstr>Definite Loops</vt:lpstr>
      <vt:lpstr>Data Types</vt:lpstr>
      <vt:lpstr>Numeric Types</vt:lpstr>
      <vt:lpstr>Arithmetic Operators</vt:lpstr>
      <vt:lpstr>Integer division</vt:lpstr>
      <vt:lpstr>Mixed Expressions</vt:lpstr>
      <vt:lpstr>Logic</vt:lpstr>
      <vt:lpstr>True or False?</vt:lpstr>
      <vt:lpstr>The Math Library</vt:lpstr>
      <vt:lpstr>Mini-Exercise</vt:lpstr>
      <vt:lpstr>Why Bother with Both Integers and Floats?</vt:lpstr>
      <vt:lpstr>Computer Math</vt:lpstr>
      <vt:lpstr>Long Integers</vt:lpstr>
      <vt:lpstr>More Computer Math</vt:lpstr>
      <vt:lpstr>Assignment 2</vt:lpstr>
    </vt:vector>
  </TitlesOfParts>
  <Company>University of Rochester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Why Study Computer Science using Python?</dc:title>
  <dc:creator>Henry Kautz</dc:creator>
  <cp:lastModifiedBy>Henry Kautz</cp:lastModifiedBy>
  <cp:revision>49</cp:revision>
  <dcterms:created xsi:type="dcterms:W3CDTF">2009-09-15T14:41:59Z</dcterms:created>
  <dcterms:modified xsi:type="dcterms:W3CDTF">2009-09-15T14:48:21Z</dcterms:modified>
</cp:coreProperties>
</file>