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133" d="100"/>
          <a:sy n="133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10/12/09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10/12/09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3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686444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Graphics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067911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10/12/2009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circ.setFill("white</a:t>
            </a:r>
            <a:r>
              <a:rPr lang="en-US" dirty="0" smtClean="0">
                <a:solidFill>
                  <a:schemeClr val="tx1"/>
                </a:solidFill>
              </a:rPr>
              <a:t>")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the circle stored in circ to set is fill (interior) color to white</a:t>
            </a:r>
          </a:p>
        </p:txBody>
      </p:sp>
      <p:sp>
        <p:nvSpPr>
          <p:cNvPr id="8" name="Left Arrow 7"/>
          <p:cNvSpPr/>
          <p:nvPr/>
        </p:nvSpPr>
        <p:spPr>
          <a:xfrm>
            <a:off x="2200958" y="2525500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circ.draw(win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the circle (stored in) circ that it will draw itself in the window (stored in) win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circle appears on the screen for the first time!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it ever needs to redraw itself, it will do so automatically in the window win</a:t>
            </a:r>
          </a:p>
        </p:txBody>
      </p:sp>
      <p:sp>
        <p:nvSpPr>
          <p:cNvPr id="8" name="Left Arrow 7"/>
          <p:cNvSpPr/>
          <p:nvPr/>
        </p:nvSpPr>
        <p:spPr>
          <a:xfrm>
            <a:off x="1694881" y="2659175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win.getMouse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Wait until the user clicks the mouse in window win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Put a Point object where the user clicked into variable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780818" y="6079929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</a:rPr>
              <a:t>win.close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the window win to disappear</a:t>
            </a:r>
          </a:p>
        </p:txBody>
      </p:sp>
      <p:sp>
        <p:nvSpPr>
          <p:cNvPr id="8" name="Left Arrow 7"/>
          <p:cNvSpPr/>
          <p:nvPr/>
        </p:nvSpPr>
        <p:spPr>
          <a:xfrm>
            <a:off x="1427519" y="6249316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Objects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introduction to object-oriented programming</a:t>
            </a:r>
          </a:p>
          <a:p>
            <a:r>
              <a:rPr lang="en-US" dirty="0" smtClean="0"/>
              <a:t>Objects combine </a:t>
            </a:r>
            <a:r>
              <a:rPr lang="en-US" dirty="0" smtClean="0">
                <a:solidFill>
                  <a:schemeClr val="accent6"/>
                </a:solidFill>
              </a:rPr>
              <a:t>data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C00000"/>
                </a:solidFill>
              </a:rPr>
              <a:t>methods </a:t>
            </a:r>
            <a:r>
              <a:rPr lang="en-US" dirty="0" smtClean="0"/>
              <a:t>for computing with that data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Classes </a:t>
            </a:r>
            <a:r>
              <a:rPr lang="en-US" dirty="0" smtClean="0"/>
              <a:t>define kinds of objects</a:t>
            </a:r>
          </a:p>
          <a:p>
            <a:pPr lvl="1"/>
            <a:r>
              <a:rPr lang="en-US" dirty="0" smtClean="0"/>
              <a:t>What kind of data they contain</a:t>
            </a:r>
          </a:p>
          <a:p>
            <a:pPr lvl="1"/>
            <a:r>
              <a:rPr lang="en-US" dirty="0" smtClean="0"/>
              <a:t>What kinds of methods they understand</a:t>
            </a:r>
          </a:p>
          <a:p>
            <a:r>
              <a:rPr lang="en-US" dirty="0" smtClean="0"/>
              <a:t>We can create many </a:t>
            </a:r>
            <a:r>
              <a:rPr lang="en-US" dirty="0" smtClean="0">
                <a:solidFill>
                  <a:srgbClr val="C00000"/>
                </a:solidFill>
              </a:rPr>
              <a:t>instances </a:t>
            </a:r>
            <a:r>
              <a:rPr lang="en-US" dirty="0" smtClean="0"/>
              <a:t>of the same </a:t>
            </a:r>
            <a:r>
              <a:rPr lang="en-US" dirty="0" smtClean="0">
                <a:solidFill>
                  <a:srgbClr val="C00000"/>
                </a:solidFill>
              </a:rPr>
              <a:t>class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create instances of a class</a:t>
            </a:r>
          </a:p>
          <a:p>
            <a:pPr lvl="1"/>
            <a:r>
              <a:rPr lang="en-US" dirty="0" smtClean="0"/>
              <a:t>&lt;class-name&gt;( &lt;param1&gt;, &lt;param2&gt;, ... )</a:t>
            </a:r>
          </a:p>
          <a:p>
            <a:r>
              <a:rPr lang="en-US" dirty="0" err="1" smtClean="0"/>
              <a:t>p</a:t>
            </a:r>
            <a:r>
              <a:rPr lang="en-US" dirty="0" smtClean="0"/>
              <a:t> = Point(50, 60)</a:t>
            </a:r>
          </a:p>
          <a:p>
            <a:r>
              <a:rPr lang="en-US" dirty="0" smtClean="0"/>
              <a:t>circ = </a:t>
            </a:r>
            <a:r>
              <a:rPr lang="en-US" dirty="0" err="1" smtClean="0"/>
              <a:t>Circle(p</a:t>
            </a:r>
            <a:r>
              <a:rPr lang="en-US" dirty="0" smtClean="0"/>
              <a:t>, 40)</a:t>
            </a:r>
          </a:p>
          <a:p>
            <a:r>
              <a:rPr lang="en-US" dirty="0" smtClean="0"/>
              <a:t>win = </a:t>
            </a:r>
            <a:r>
              <a:rPr lang="en-US" dirty="0" err="1" smtClean="0"/>
              <a:t>GraphWin('Frosty</a:t>
            </a:r>
            <a:r>
              <a:rPr lang="en-US" dirty="0" smtClean="0"/>
              <a:t>')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Operations 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operations an object knows how to perform are its methods</a:t>
            </a:r>
          </a:p>
          <a:p>
            <a:r>
              <a:rPr lang="en-US" dirty="0" smtClean="0"/>
              <a:t>You tell an object to perform a method by sending a message of the form:</a:t>
            </a:r>
          </a:p>
          <a:p>
            <a:pPr lvl="1"/>
            <a:r>
              <a:rPr lang="en-US" dirty="0" smtClean="0"/>
              <a:t>&lt;object&gt;.&lt;method-name&gt;(&lt;param1&gt;, &lt;param2&gt;,... )</a:t>
            </a:r>
          </a:p>
          <a:p>
            <a:r>
              <a:rPr lang="en-US" dirty="0" err="1" smtClean="0"/>
              <a:t>circ.setFill('white</a:t>
            </a:r>
            <a:r>
              <a:rPr lang="en-US" dirty="0" smtClean="0"/>
              <a:t>')</a:t>
            </a:r>
          </a:p>
          <a:p>
            <a:r>
              <a:rPr lang="en-US" dirty="0" err="1" smtClean="0"/>
              <a:t>circ.draw(win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win.getMouse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win.close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Interactions</a:t>
            </a:r>
            <a:endParaRPr lang="en-US" dirty="0"/>
          </a:p>
        </p:txBody>
      </p:sp>
      <p:pic>
        <p:nvPicPr>
          <p:cNvPr id="5" name="Content Placeholder 4" descr="2009_10_12_15_32_45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4617" r="-34617"/>
              <a:stretch>
                <a:fillRect/>
              </a:stretch>
            </p:blipFill>
          </mc:Choice>
          <mc:Fallback>
            <p:blipFill>
              <a:blip r:embed="rId3"/>
              <a:srcRect l="-34617" r="-34617"/>
              <a:stretch>
                <a:fillRect/>
              </a:stretch>
            </p:blipFill>
          </mc:Fallback>
        </mc:AlternateContent>
        <p:spPr>
          <a:xfrm>
            <a:off x="644524" y="2173094"/>
            <a:ext cx="8042276" cy="4343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 mouse was invented in by Douglas </a:t>
            </a:r>
            <a:r>
              <a:rPr lang="en-US" dirty="0" err="1" smtClean="0"/>
              <a:t>Englebart</a:t>
            </a:r>
            <a:r>
              <a:rPr lang="en-US" dirty="0" smtClean="0"/>
              <a:t> in 1968 as a tool for interacting with computer graphics</a:t>
            </a:r>
          </a:p>
          <a:p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win.getMouse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Let's write a simple interactive graphical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miss workshop this week!</a:t>
            </a:r>
          </a:p>
          <a:p>
            <a:pPr lvl="1"/>
            <a:r>
              <a:rPr lang="en-US" dirty="0" smtClean="0"/>
              <a:t>Crucial material for graphics </a:t>
            </a:r>
          </a:p>
          <a:p>
            <a:pPr lvl="1"/>
            <a:r>
              <a:rPr lang="en-US" dirty="0" smtClean="0"/>
              <a:t>Quiz returned</a:t>
            </a:r>
          </a:p>
          <a:p>
            <a:pPr lvl="1"/>
            <a:r>
              <a:rPr lang="en-US" dirty="0" smtClean="0"/>
              <a:t>Rules for correcting your quiz and having it re</a:t>
            </a:r>
            <a:r>
              <a:rPr lang="en-US" smtClean="0"/>
              <a:t>-graded</a:t>
            </a:r>
          </a:p>
          <a:p>
            <a:r>
              <a:rPr lang="en-US" dirty="0" smtClean="0"/>
              <a:t>New programming assignment coming out Tuesday</a:t>
            </a:r>
          </a:p>
          <a:p>
            <a:pPr lvl="1"/>
            <a:r>
              <a:rPr lang="en-US" dirty="0" smtClean="0"/>
              <a:t>Will be done with new partners assigned by lab TA's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Computer Display Images?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69407"/>
            <a:ext cx="8042276" cy="438694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Video RAM</a:t>
            </a:r>
            <a:r>
              <a:rPr lang="en-US" dirty="0" smtClean="0"/>
              <a:t>: area of memory dedicated to video output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C00000"/>
                </a:solidFill>
              </a:rPr>
              <a:t>word of video RAM </a:t>
            </a:r>
            <a:r>
              <a:rPr lang="en-US" dirty="0" smtClean="0"/>
              <a:t>corresponds to </a:t>
            </a:r>
            <a:r>
              <a:rPr lang="en-US" dirty="0" smtClean="0">
                <a:solidFill>
                  <a:srgbClr val="C00000"/>
                </a:solidFill>
              </a:rPr>
              <a:t>1 pixel </a:t>
            </a:r>
            <a:r>
              <a:rPr lang="en-US" dirty="0" smtClean="0"/>
              <a:t>of the display</a:t>
            </a:r>
          </a:p>
          <a:p>
            <a:pPr lvl="1"/>
            <a:r>
              <a:rPr lang="en-US" dirty="0" smtClean="0"/>
              <a:t>Example: For a 1024 </a:t>
            </a:r>
            <a:r>
              <a:rPr lang="en-US" dirty="0" err="1" smtClean="0"/>
              <a:t>x</a:t>
            </a:r>
            <a:r>
              <a:rPr lang="en-US" dirty="0" smtClean="0"/>
              <a:t> 768 pixel display, the pixel at coordinates (200,300) corresponds to video RAM address </a:t>
            </a:r>
            <a:br>
              <a:rPr lang="en-US" dirty="0" smtClean="0"/>
            </a:br>
            <a:r>
              <a:rPr lang="en-US" dirty="0" smtClean="0"/>
              <a:t>200 + 300*1024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Value </a:t>
            </a:r>
            <a:r>
              <a:rPr lang="en-US" dirty="0" smtClean="0"/>
              <a:t>in the word corresponds to </a:t>
            </a:r>
            <a:r>
              <a:rPr lang="en-US" dirty="0" smtClean="0">
                <a:solidFill>
                  <a:srgbClr val="C00000"/>
                </a:solidFill>
              </a:rPr>
              <a:t>colors</a:t>
            </a:r>
          </a:p>
          <a:p>
            <a:pPr lvl="1"/>
            <a:r>
              <a:rPr lang="en-US" dirty="0" smtClean="0"/>
              <a:t>Video RAM word: 3 bytes for Red, Blue, &amp; Green</a:t>
            </a:r>
          </a:p>
          <a:p>
            <a:pPr lvl="1"/>
            <a:r>
              <a:rPr lang="en-US" dirty="0" smtClean="0"/>
              <a:t>Each holds an integer 0 to 255</a:t>
            </a:r>
          </a:p>
          <a:p>
            <a:pPr lvl="1"/>
            <a:r>
              <a:rPr lang="en-US" dirty="0" smtClean="0"/>
              <a:t>Red=255, Green=0, Blue=0 gives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dirty="0" smtClean="0"/>
              <a:t>Red=255, Green=128, Blue=64 gives </a:t>
            </a:r>
            <a:r>
              <a:rPr lang="en-US" dirty="0" smtClean="0">
                <a:solidFill>
                  <a:srgbClr val="800000"/>
                </a:solidFill>
              </a:rPr>
              <a:t>BROWN</a:t>
            </a:r>
          </a:p>
          <a:p>
            <a:r>
              <a:rPr lang="en-US" dirty="0" smtClean="0"/>
              <a:t>Program directs the CPU to write values to video RAM, video card processor reads video RAM and sends signals to CRT or LCD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DVR___Kodicom8800__200fps_Real_Time___KMC8800___Video_Card.jpg"/>
          <p:cNvPicPr>
            <a:picLocks noChangeAspect="1"/>
          </p:cNvPicPr>
          <p:nvPr/>
        </p:nvPicPr>
        <p:blipFill>
          <a:blip r:embed="rId2"/>
          <a:srcRect l="6000" t="16000" r="4000" b="16000"/>
          <a:stretch>
            <a:fillRect/>
          </a:stretch>
        </p:blipFill>
        <p:spPr>
          <a:xfrm>
            <a:off x="6850242" y="3502267"/>
            <a:ext cx="2293758" cy="1733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Program Graphics?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days: your program has to explicitly </a:t>
            </a:r>
            <a:br>
              <a:rPr lang="en-US" dirty="0" smtClean="0"/>
            </a:br>
            <a:r>
              <a:rPr lang="en-US" dirty="0" smtClean="0"/>
              <a:t>write to each pixel (video RAM address)</a:t>
            </a:r>
          </a:p>
          <a:p>
            <a:r>
              <a:rPr lang="en-US" dirty="0" smtClean="0"/>
              <a:t>You want to display shapes, lines, </a:t>
            </a:r>
            <a:br>
              <a:rPr lang="en-US" dirty="0" smtClean="0"/>
            </a:br>
            <a:r>
              <a:rPr lang="en-US" dirty="0" smtClean="0"/>
              <a:t>or pictures of objects?  </a:t>
            </a:r>
          </a:p>
          <a:p>
            <a:pPr lvl="1"/>
            <a:r>
              <a:rPr lang="en-US" dirty="0" smtClean="0"/>
              <a:t>Program them yourself!</a:t>
            </a:r>
          </a:p>
          <a:p>
            <a:r>
              <a:rPr lang="en-US" dirty="0" smtClean="0"/>
              <a:t>You want a shape to move across the screen?</a:t>
            </a:r>
          </a:p>
          <a:p>
            <a:pPr lvl="1"/>
            <a:r>
              <a:rPr lang="en-US" dirty="0" smtClean="0"/>
              <a:t>Draw it</a:t>
            </a:r>
          </a:p>
          <a:p>
            <a:pPr lvl="1"/>
            <a:r>
              <a:rPr lang="en-US" dirty="0" smtClean="0"/>
              <a:t>Erase it</a:t>
            </a:r>
          </a:p>
          <a:p>
            <a:pPr lvl="1"/>
            <a:r>
              <a:rPr lang="en-US" dirty="0" smtClean="0"/>
              <a:t>Draw it somewhere else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apple-1-2-ste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129" y="1296314"/>
            <a:ext cx="1794159" cy="2476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Program Graphics?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285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Today: program </a:t>
            </a:r>
            <a:r>
              <a:rPr lang="en-US" dirty="0" smtClean="0">
                <a:solidFill>
                  <a:srgbClr val="C00000"/>
                </a:solidFill>
              </a:rPr>
              <a:t>libraries </a:t>
            </a:r>
            <a:r>
              <a:rPr lang="en-US" dirty="0" smtClean="0"/>
              <a:t>do most of the low-level work for us</a:t>
            </a:r>
          </a:p>
          <a:p>
            <a:r>
              <a:rPr lang="en-US" dirty="0" smtClean="0"/>
              <a:t>Libraries include </a:t>
            </a:r>
            <a:r>
              <a:rPr lang="en-US" dirty="0" smtClean="0">
                <a:solidFill>
                  <a:srgbClr val="C00000"/>
                </a:solidFill>
              </a:rPr>
              <a:t>methods </a:t>
            </a:r>
            <a:r>
              <a:rPr lang="en-US" dirty="0" smtClean="0"/>
              <a:t>to 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display</a:t>
            </a:r>
          </a:p>
          <a:p>
            <a:pPr lvl="1"/>
            <a:r>
              <a:rPr lang="en-US" dirty="0" smtClean="0"/>
              <a:t>move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graphical objects </a:t>
            </a:r>
            <a:r>
              <a:rPr lang="en-US" dirty="0" smtClean="0"/>
              <a:t>such </a:t>
            </a:r>
            <a:r>
              <a:rPr lang="en-US" dirty="0" smtClean="0"/>
              <a:t>as</a:t>
            </a:r>
          </a:p>
          <a:p>
            <a:pPr lvl="1"/>
            <a:r>
              <a:rPr lang="en-US" dirty="0" smtClean="0"/>
              <a:t>lines</a:t>
            </a:r>
          </a:p>
          <a:p>
            <a:pPr lvl="1"/>
            <a:r>
              <a:rPr lang="en-US" dirty="0" smtClean="0"/>
              <a:t>shapes</a:t>
            </a:r>
          </a:p>
          <a:p>
            <a:pPr lvl="1"/>
            <a:r>
              <a:rPr lang="en-US" dirty="0" smtClean="0"/>
              <a:t>images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idea: </a:t>
            </a:r>
            <a:r>
              <a:rPr lang="en-US" dirty="0" smtClean="0"/>
              <a:t>display = set of </a:t>
            </a:r>
            <a:r>
              <a:rPr lang="en-US" dirty="0" smtClean="0">
                <a:solidFill>
                  <a:srgbClr val="C00000"/>
                </a:solidFill>
              </a:rPr>
              <a:t>objects</a:t>
            </a:r>
            <a:r>
              <a:rPr lang="en-US" dirty="0" smtClean="0"/>
              <a:t>, each of which knows how to draw itself</a:t>
            </a:r>
          </a:p>
          <a:p>
            <a:pPr lvl="1"/>
            <a:r>
              <a:rPr lang="en-US" i="1" dirty="0" smtClean="0"/>
              <a:t>Contrast: display = set of pixels, each of which must be set explicitly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Content Placeholder 18" descr="frost2pic.tif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096" b="-1096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graphics </a:t>
            </a:r>
            <a:r>
              <a:rPr lang="en-US" dirty="0" smtClean="0">
                <a:solidFill>
                  <a:srgbClr val="E2751D"/>
                </a:solidFill>
              </a:rPr>
              <a:t>import 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Zelle's</a:t>
            </a:r>
            <a:r>
              <a:rPr lang="en-US" dirty="0" smtClean="0"/>
              <a:t> </a:t>
            </a:r>
            <a:r>
              <a:rPr lang="en-US" dirty="0" err="1" smtClean="0"/>
              <a:t>graphics.py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"from" notation – no need to prefix everything with "graphics."</a:t>
            </a:r>
          </a:p>
          <a:p>
            <a:r>
              <a:rPr lang="en-US" dirty="0" smtClean="0"/>
              <a:t>Built on top of many other lower-level graphics libraries</a:t>
            </a:r>
            <a:endParaRPr lang="en-US" dirty="0" smtClean="0"/>
          </a:p>
        </p:txBody>
      </p:sp>
      <p:sp>
        <p:nvSpPr>
          <p:cNvPr id="8" name="Left Arrow 7"/>
          <p:cNvSpPr/>
          <p:nvPr/>
        </p:nvSpPr>
        <p:spPr>
          <a:xfrm>
            <a:off x="2076826" y="1600201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win = </a:t>
            </a:r>
            <a:r>
              <a:rPr lang="en-US" dirty="0" err="1" smtClean="0">
                <a:solidFill>
                  <a:schemeClr val="tx1"/>
                </a:solidFill>
              </a:rPr>
              <a:t>GraphWin(</a:t>
            </a:r>
            <a:r>
              <a:rPr lang="en-US" dirty="0" err="1" smtClean="0">
                <a:solidFill>
                  <a:schemeClr val="accent5"/>
                </a:solidFill>
              </a:rPr>
              <a:t>"frosty</a:t>
            </a:r>
            <a:r>
              <a:rPr lang="en-US" dirty="0" smtClean="0">
                <a:solidFill>
                  <a:schemeClr val="accent5"/>
                </a:solidFill>
              </a:rPr>
              <a:t>"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 window object with the string "frosty" on the title bar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Store that window object in the variable win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391929" y="1876222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center = Point(100, 180)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 Point object with the given coordinates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Coordinate (0,0) is the top left corner (not bottom left!)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 coordinate is positive going down (not negative!)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Store the point object in the variable "center"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344187" y="2267699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Graphics.py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frosty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8" y="1593458"/>
            <a:ext cx="4253272" cy="511814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circ = </a:t>
            </a:r>
            <a:r>
              <a:rPr lang="en-US" dirty="0" err="1" smtClean="0">
                <a:solidFill>
                  <a:schemeClr val="tx1"/>
                </a:solidFill>
              </a:rPr>
              <a:t>Circle(center</a:t>
            </a:r>
            <a:r>
              <a:rPr lang="en-US" dirty="0" smtClean="0">
                <a:solidFill>
                  <a:schemeClr val="tx1"/>
                </a:solidFill>
              </a:rPr>
              <a:t>, 40)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 Circle object centered at center with radius 40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Store the object in the variable "circ"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344187" y="2401373"/>
            <a:ext cx="792535" cy="391477"/>
          </a:xfrm>
          <a:prstGeom prst="leftArrow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2355</TotalTime>
  <Words>854</Words>
  <Application>Microsoft Macintosh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Graphics </vt:lpstr>
      <vt:lpstr>How Does a Computer Display Images?</vt:lpstr>
      <vt:lpstr>How Do We Program Graphics?</vt:lpstr>
      <vt:lpstr>How Do We Program Graphics?</vt:lpstr>
      <vt:lpstr>Example: Graphics.py</vt:lpstr>
      <vt:lpstr>Example: Graphics.py</vt:lpstr>
      <vt:lpstr>Example: Graphics.py</vt:lpstr>
      <vt:lpstr>Example: Graphics.py</vt:lpstr>
      <vt:lpstr>Example: Graphics.py</vt:lpstr>
      <vt:lpstr>Example: Graphics.py</vt:lpstr>
      <vt:lpstr>Example: Graphics.py</vt:lpstr>
      <vt:lpstr>Example: Graphics.py</vt:lpstr>
      <vt:lpstr>Example: Graphics.py</vt:lpstr>
      <vt:lpstr>Graphical Objects</vt:lpstr>
      <vt:lpstr>Creating Objects</vt:lpstr>
      <vt:lpstr>Performing Operations on Objects</vt:lpstr>
      <vt:lpstr>Object Interactions</vt:lpstr>
      <vt:lpstr>Interactive Graphics</vt:lpstr>
      <vt:lpstr>Coming Up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109</cp:revision>
  <dcterms:created xsi:type="dcterms:W3CDTF">2009-10-12T18:41:38Z</dcterms:created>
  <dcterms:modified xsi:type="dcterms:W3CDTF">2009-10-12T19:39:11Z</dcterms:modified>
</cp:coreProperties>
</file>