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s/slide18.xml" ContentType="application/vnd.openxmlformats-officedocument.presentationml.slide+xml"/>
  <Override PartName="/ppt/commentAuthors.xml" ContentType="application/vnd.openxmlformats-officedocument.presentationml.commentAuthors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Default Extension="tiff" ContentType="image/tiff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17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 autoCompressPictures="0">
  <p:sldMasterIdLst>
    <p:sldMasterId id="2147483660" r:id="rId1"/>
  </p:sldMasterIdLst>
  <p:notesMasterIdLst>
    <p:notesMasterId r:id="rId20"/>
  </p:notesMasterIdLst>
  <p:handoutMasterIdLst>
    <p:handoutMasterId r:id="rId21"/>
  </p:handoutMasterIdLst>
  <p:sldIdLst>
    <p:sldId id="256" r:id="rId2"/>
    <p:sldId id="276" r:id="rId3"/>
    <p:sldId id="278" r:id="rId4"/>
    <p:sldId id="277" r:id="rId5"/>
    <p:sldId id="279" r:id="rId6"/>
    <p:sldId id="280" r:id="rId7"/>
    <p:sldId id="281" r:id="rId8"/>
    <p:sldId id="282" r:id="rId9"/>
    <p:sldId id="283" r:id="rId10"/>
    <p:sldId id="284" r:id="rId11"/>
    <p:sldId id="285" r:id="rId12"/>
    <p:sldId id="286" r:id="rId13"/>
    <p:sldId id="288" r:id="rId14"/>
    <p:sldId id="289" r:id="rId15"/>
    <p:sldId id="290" r:id="rId16"/>
    <p:sldId id="292" r:id="rId17"/>
    <p:sldId id="291" r:id="rId18"/>
    <p:sldId id="287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mAuthor id="0" name="Henry Kautz" initials="HK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955" autoAdjust="0"/>
  </p:normalViewPr>
  <p:slideViewPr>
    <p:cSldViewPr snapToGrid="0" snapToObjects="1">
      <p:cViewPr varScale="1">
        <p:scale>
          <a:sx n="131" d="100"/>
          <a:sy n="131" d="100"/>
        </p:scale>
        <p:origin x="-96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handoutMaster" Target="handoutMasters/handoutMaster1.xml"/><Relationship Id="rId22" Type="http://schemas.openxmlformats.org/officeDocument/2006/relationships/printerSettings" Target="printerSettings/printerSettings1.bin"/><Relationship Id="rId23" Type="http://schemas.openxmlformats.org/officeDocument/2006/relationships/commentAuthors" Target="commentAuthors.xml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264DB5-A206-9D47-95DA-5CD0D706BD05}" type="datetime1">
              <a:rPr lang="en-US" smtClean="0"/>
              <a:pPr/>
              <a:t>10/14/09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2430E2-E856-7042-ABF6-9ECE38EB682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419C1D-C253-4147-B0EB-6878BC36788E}" type="datetime1">
              <a:rPr lang="en-US" smtClean="0"/>
              <a:pPr/>
              <a:t>10/14/09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044217-DB22-4D42-8636-8E59A710083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40229" y="6275668"/>
            <a:ext cx="3048277" cy="365125"/>
          </a:xfrm>
          <a:prstGeom prst="rect">
            <a:avLst/>
          </a:prstGeom>
        </p:spPr>
        <p:txBody>
          <a:bodyPr/>
          <a:lstStyle/>
          <a:p>
            <a:fld id="{F96C34BC-94F8-9849-90BA-D19ECD1770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40229" y="6275668"/>
            <a:ext cx="3048277" cy="365125"/>
          </a:xfrm>
          <a:prstGeom prst="rect">
            <a:avLst/>
          </a:prstGeom>
        </p:spPr>
        <p:txBody>
          <a:bodyPr/>
          <a:lstStyle/>
          <a:p>
            <a:fld id="{F96C34BC-94F8-9849-90BA-D19ECD1770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21D21C-CDD5-F643-9360-8369729F4A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40229" y="6275668"/>
            <a:ext cx="3048277" cy="365125"/>
          </a:xfrm>
          <a:prstGeom prst="rect">
            <a:avLst/>
          </a:prstGeom>
        </p:spPr>
        <p:txBody>
          <a:bodyPr/>
          <a:lstStyle/>
          <a:p>
            <a:fld id="{F96C34BC-94F8-9849-90BA-D19ECD17709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40229" y="6275668"/>
            <a:ext cx="3048277" cy="365125"/>
          </a:xfrm>
          <a:prstGeom prst="rect">
            <a:avLst/>
          </a:prstGeom>
        </p:spPr>
        <p:txBody>
          <a:bodyPr/>
          <a:lstStyle/>
          <a:p>
            <a:fld id="{F96C34BC-94F8-9849-90BA-D19ECD1770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0229" y="6275668"/>
            <a:ext cx="3048277" cy="365125"/>
          </a:xfrm>
          <a:prstGeom prst="rect">
            <a:avLst/>
          </a:prstGeom>
        </p:spPr>
        <p:txBody>
          <a:bodyPr/>
          <a:lstStyle/>
          <a:p>
            <a:fld id="{F96C34BC-94F8-9849-90BA-D19ECD1770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5840229" y="6275668"/>
            <a:ext cx="3048277" cy="365125"/>
          </a:xfrm>
          <a:prstGeom prst="rect">
            <a:avLst/>
          </a:prstGeom>
        </p:spPr>
        <p:txBody>
          <a:bodyPr/>
          <a:lstStyle/>
          <a:p>
            <a:fld id="{F96C34BC-94F8-9849-90BA-D19ECD1770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840229" y="6275668"/>
            <a:ext cx="3048277" cy="365125"/>
          </a:xfrm>
          <a:prstGeom prst="rect">
            <a:avLst/>
          </a:prstGeom>
        </p:spPr>
        <p:txBody>
          <a:bodyPr/>
          <a:lstStyle/>
          <a:p>
            <a:fld id="{F96C34BC-94F8-9849-90BA-D19ECD1770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840229" y="6275668"/>
            <a:ext cx="3048277" cy="365125"/>
          </a:xfrm>
          <a:prstGeom prst="rect">
            <a:avLst/>
          </a:prstGeom>
        </p:spPr>
        <p:txBody>
          <a:bodyPr/>
          <a:lstStyle/>
          <a:p>
            <a:fld id="{F96C34BC-94F8-9849-90BA-D19ECD1770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0229" y="6275668"/>
            <a:ext cx="3048277" cy="365125"/>
          </a:xfrm>
          <a:prstGeom prst="rect">
            <a:avLst/>
          </a:prstGeom>
        </p:spPr>
        <p:txBody>
          <a:bodyPr/>
          <a:lstStyle/>
          <a:p>
            <a:fld id="{F96C34BC-94F8-9849-90BA-D19ECD1770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21D21C-CDD5-F643-9360-8369729F4A1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1" r:id="rId10"/>
    <p:sldLayoutId id="2147483672" r:id="rId11"/>
  </p:sldLayoutIdLst>
  <p:timing>
    <p:tnLst>
      <p:par>
        <p:cTn id="1" dur="indefinite" restart="never" nodeType="tmRoot"/>
      </p:par>
    </p:tnLst>
  </p:timing>
  <p:hf hdr="0"/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tif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tif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4600" y="1446025"/>
            <a:ext cx="7550573" cy="1724867"/>
          </a:xfrm>
        </p:spPr>
        <p:txBody>
          <a:bodyPr>
            <a:normAutofit/>
          </a:bodyPr>
          <a:lstStyle/>
          <a:p>
            <a:r>
              <a:rPr lang="en-US" dirty="0" smtClean="0"/>
              <a:t>Animation</a:t>
            </a:r>
            <a:br>
              <a:rPr lang="en-US" dirty="0" smtClean="0"/>
            </a:br>
            <a:endParaRPr lang="en-US" sz="311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170892"/>
            <a:ext cx="6498159" cy="91664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CSC 161: The Art of Programming</a:t>
            </a:r>
          </a:p>
          <a:p>
            <a:r>
              <a:rPr lang="en-US" dirty="0" smtClean="0"/>
              <a:t>Prof. Henry Kautz</a:t>
            </a:r>
          </a:p>
          <a:p>
            <a:r>
              <a:rPr lang="en-US" dirty="0" smtClean="0"/>
              <a:t>10/</a:t>
            </a:r>
            <a:r>
              <a:rPr lang="en-US" dirty="0" smtClean="0"/>
              <a:t>14/</a:t>
            </a:r>
            <a:r>
              <a:rPr lang="en-US" dirty="0" smtClean="0"/>
              <a:t>2009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 Objects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Text( </a:t>
            </a:r>
            <a:r>
              <a:rPr lang="en-US" dirty="0" err="1" smtClean="0"/>
              <a:t>anchorpoint</a:t>
            </a:r>
            <a:r>
              <a:rPr lang="en-US" dirty="0" smtClean="0"/>
              <a:t>, string)</a:t>
            </a:r>
          </a:p>
          <a:p>
            <a:pPr lvl="1"/>
            <a:r>
              <a:rPr lang="en-US" dirty="0" smtClean="0"/>
              <a:t>Anchor is center of text</a:t>
            </a:r>
          </a:p>
          <a:p>
            <a:r>
              <a:rPr lang="en-US" dirty="0" err="1" smtClean="0"/>
              <a:t>setText</a:t>
            </a:r>
            <a:r>
              <a:rPr lang="en-US" dirty="0" smtClean="0"/>
              <a:t>( string )</a:t>
            </a:r>
          </a:p>
          <a:p>
            <a:pPr lvl="1"/>
            <a:r>
              <a:rPr lang="en-US" dirty="0" smtClean="0"/>
              <a:t>Change the text</a:t>
            </a:r>
          </a:p>
          <a:p>
            <a:r>
              <a:rPr lang="en-US" dirty="0" err="1" smtClean="0"/>
              <a:t>setSize</a:t>
            </a:r>
            <a:r>
              <a:rPr lang="en-US" dirty="0" smtClean="0"/>
              <a:t>( number )</a:t>
            </a:r>
          </a:p>
          <a:p>
            <a:pPr lvl="1"/>
            <a:r>
              <a:rPr lang="en-US" dirty="0" smtClean="0"/>
              <a:t>5 to 36</a:t>
            </a:r>
          </a:p>
          <a:p>
            <a:r>
              <a:rPr lang="en-US" dirty="0" err="1" smtClean="0"/>
              <a:t>setTextColor</a:t>
            </a:r>
            <a:r>
              <a:rPr lang="en-US" dirty="0" smtClean="0"/>
              <a:t>( string 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21D21C-CDD5-F643-9360-8369729F4A11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Uses of Graphics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Displaying data</a:t>
            </a:r>
          </a:p>
          <a:p>
            <a:pPr lvl="1"/>
            <a:r>
              <a:rPr lang="en-US" dirty="0" smtClean="0"/>
              <a:t>See example in textbook: creating a bar chart of the amount of an investment</a:t>
            </a:r>
          </a:p>
          <a:p>
            <a:r>
              <a:rPr lang="en-US" dirty="0" smtClean="0"/>
              <a:t>Games!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21D21C-CDD5-F643-9360-8369729F4A11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Duck Shoot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Goal: shoot a moving target 5 times</a:t>
            </a:r>
          </a:p>
          <a:p>
            <a:r>
              <a:rPr lang="en-US" dirty="0" smtClean="0"/>
              <a:t>Once the target it hit, it changes color from yellow to red</a:t>
            </a:r>
          </a:p>
          <a:p>
            <a:r>
              <a:rPr lang="en-US" dirty="0" smtClean="0"/>
              <a:t>You can shoot the target at most once until it reverses direction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21D21C-CDD5-F643-9360-8369729F4A11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5" name="Picture 4" descr="duck.tif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0788" y="4354259"/>
            <a:ext cx="3565127" cy="200209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313161"/>
            <a:ext cx="8042276" cy="6408314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  <a:tabLst>
                <a:tab pos="460375" algn="l"/>
                <a:tab pos="912813" algn="l"/>
                <a:tab pos="1374775" algn="l"/>
                <a:tab pos="1827213" algn="l"/>
              </a:tabLst>
            </a:pPr>
            <a:r>
              <a:rPr lang="en-US" sz="3200" dirty="0" smtClean="0"/>
              <a:t>from graphics import *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tabLst>
                <a:tab pos="460375" algn="l"/>
                <a:tab pos="912813" algn="l"/>
                <a:tab pos="1374775" algn="l"/>
                <a:tab pos="1827213" algn="l"/>
              </a:tabLst>
            </a:pPr>
            <a:r>
              <a:rPr lang="en-US" sz="3200" dirty="0" smtClean="0"/>
              <a:t>def main():</a:t>
            </a:r>
          </a:p>
          <a:p>
            <a:pPr marL="0" lvl="1" indent="0">
              <a:lnSpc>
                <a:spcPct val="120000"/>
              </a:lnSpc>
              <a:spcBef>
                <a:spcPts val="0"/>
              </a:spcBef>
              <a:buNone/>
              <a:tabLst>
                <a:tab pos="460375" algn="l"/>
                <a:tab pos="912813" algn="l"/>
                <a:tab pos="1374775" algn="l"/>
                <a:tab pos="1827213" algn="l"/>
              </a:tabLst>
            </a:pPr>
            <a:r>
              <a:rPr lang="en-US" sz="3200" dirty="0" smtClean="0"/>
              <a:t>	</a:t>
            </a:r>
            <a:r>
              <a:rPr lang="en-US" sz="3200" dirty="0" err="1" smtClean="0"/>
              <a:t>w</a:t>
            </a:r>
            <a:r>
              <a:rPr lang="en-US" sz="3200" dirty="0" smtClean="0"/>
              <a:t> = </a:t>
            </a:r>
            <a:r>
              <a:rPr lang="en-US" sz="3200" dirty="0" err="1" smtClean="0"/>
              <a:t>GraphWin("duckhunt</a:t>
            </a:r>
            <a:r>
              <a:rPr lang="en-US" sz="3200" dirty="0" smtClean="0"/>
              <a:t>", 400,200)</a:t>
            </a:r>
          </a:p>
          <a:p>
            <a:pPr marL="0" lvl="1" indent="0">
              <a:lnSpc>
                <a:spcPct val="120000"/>
              </a:lnSpc>
              <a:spcBef>
                <a:spcPts val="0"/>
              </a:spcBef>
              <a:buNone/>
              <a:tabLst>
                <a:tab pos="460375" algn="l"/>
                <a:tab pos="912813" algn="l"/>
                <a:tab pos="1374775" algn="l"/>
                <a:tab pos="1827213" algn="l"/>
              </a:tabLst>
            </a:pPr>
            <a:r>
              <a:rPr lang="en-US" sz="3200" dirty="0" smtClean="0">
                <a:solidFill>
                  <a:srgbClr val="C00000"/>
                </a:solidFill>
              </a:rPr>
              <a:t>   # THE PROGRAM </a:t>
            </a:r>
            <a:r>
              <a:rPr lang="en-US" sz="3200" dirty="0" smtClean="0"/>
              <a:t>	</a:t>
            </a:r>
          </a:p>
          <a:p>
            <a:pPr marL="0" lvl="1" indent="0">
              <a:lnSpc>
                <a:spcPct val="120000"/>
              </a:lnSpc>
              <a:spcBef>
                <a:spcPts val="0"/>
              </a:spcBef>
              <a:buNone/>
              <a:tabLst>
                <a:tab pos="460375" algn="l"/>
                <a:tab pos="912813" algn="l"/>
                <a:tab pos="1374775" algn="l"/>
                <a:tab pos="1827213" algn="l"/>
              </a:tabLst>
            </a:pPr>
            <a:r>
              <a:rPr lang="en-US" sz="3200" dirty="0" smtClean="0"/>
              <a:t>	</a:t>
            </a:r>
            <a:r>
              <a:rPr lang="en-US" sz="3200" dirty="0" err="1" smtClean="0"/>
              <a:t>w.getMouse</a:t>
            </a:r>
            <a:r>
              <a:rPr lang="en-US" sz="3200" dirty="0" smtClean="0"/>
              <a:t>()</a:t>
            </a:r>
          </a:p>
          <a:p>
            <a:pPr marL="0" lvl="1" indent="0">
              <a:lnSpc>
                <a:spcPct val="120000"/>
              </a:lnSpc>
              <a:spcBef>
                <a:spcPts val="0"/>
              </a:spcBef>
              <a:buNone/>
              <a:tabLst>
                <a:tab pos="460375" algn="l"/>
                <a:tab pos="912813" algn="l"/>
                <a:tab pos="1374775" algn="l"/>
                <a:tab pos="1827213" algn="l"/>
              </a:tabLst>
            </a:pPr>
            <a:r>
              <a:rPr lang="en-US" sz="3200" dirty="0" smtClean="0"/>
              <a:t>	</a:t>
            </a:r>
            <a:r>
              <a:rPr lang="en-US" sz="3200" dirty="0" err="1" smtClean="0"/>
              <a:t>w.close</a:t>
            </a:r>
            <a:r>
              <a:rPr lang="en-US" sz="3200" dirty="0" smtClean="0"/>
              <a:t>()</a:t>
            </a:r>
          </a:p>
          <a:p>
            <a:pPr marL="0" lvl="1" indent="0">
              <a:lnSpc>
                <a:spcPct val="120000"/>
              </a:lnSpc>
              <a:spcBef>
                <a:spcPts val="0"/>
              </a:spcBef>
              <a:buNone/>
              <a:tabLst>
                <a:tab pos="460375" algn="l"/>
                <a:tab pos="912813" algn="l"/>
                <a:tab pos="1374775" algn="l"/>
                <a:tab pos="1827213" algn="l"/>
              </a:tabLst>
            </a:pPr>
            <a:endParaRPr lang="en-US" sz="3200" dirty="0" smtClean="0"/>
          </a:p>
          <a:p>
            <a:pPr marL="0" lvl="1" indent="0">
              <a:lnSpc>
                <a:spcPct val="120000"/>
              </a:lnSpc>
              <a:spcBef>
                <a:spcPts val="0"/>
              </a:spcBef>
              <a:buNone/>
              <a:tabLst>
                <a:tab pos="460375" algn="l"/>
                <a:tab pos="912813" algn="l"/>
                <a:tab pos="1374775" algn="l"/>
                <a:tab pos="1827213" algn="l"/>
              </a:tabLst>
            </a:pPr>
            <a:r>
              <a:rPr lang="en-US" sz="3200" dirty="0" smtClean="0"/>
              <a:t>main()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21D21C-CDD5-F643-9360-8369729F4A11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313161"/>
            <a:ext cx="8042276" cy="6408314"/>
          </a:xfrm>
        </p:spPr>
        <p:txBody>
          <a:bodyPr>
            <a:noAutofit/>
          </a:bodyPr>
          <a:lstStyle/>
          <a:p>
            <a:pPr marL="0" lvl="1" indent="0">
              <a:lnSpc>
                <a:spcPct val="120000"/>
              </a:lnSpc>
              <a:spcBef>
                <a:spcPts val="0"/>
              </a:spcBef>
              <a:buNone/>
              <a:tabLst>
                <a:tab pos="460375" algn="l"/>
                <a:tab pos="912813" algn="l"/>
                <a:tab pos="1374775" algn="l"/>
                <a:tab pos="1827213" algn="l"/>
              </a:tabLst>
            </a:pPr>
            <a:r>
              <a:rPr lang="en-US" sz="2800" dirty="0" smtClean="0"/>
              <a:t>	</a:t>
            </a:r>
            <a:r>
              <a:rPr lang="en-US" sz="2800" dirty="0" err="1" smtClean="0"/>
              <a:t>w</a:t>
            </a:r>
            <a:r>
              <a:rPr lang="en-US" sz="2800" dirty="0" smtClean="0"/>
              <a:t> = </a:t>
            </a:r>
            <a:r>
              <a:rPr lang="en-US" sz="2800" dirty="0" err="1" smtClean="0"/>
              <a:t>GraphWin("duckhunt</a:t>
            </a:r>
            <a:r>
              <a:rPr lang="en-US" sz="2800" dirty="0" smtClean="0"/>
              <a:t>", 400,200)</a:t>
            </a:r>
          </a:p>
          <a:p>
            <a:pPr marL="0" lvl="1" indent="0">
              <a:lnSpc>
                <a:spcPct val="120000"/>
              </a:lnSpc>
              <a:spcBef>
                <a:spcPts val="0"/>
              </a:spcBef>
              <a:buNone/>
              <a:tabLst>
                <a:tab pos="460375" algn="l"/>
                <a:tab pos="912813" algn="l"/>
                <a:tab pos="1374775" algn="l"/>
                <a:tab pos="1827213" algn="l"/>
              </a:tabLst>
            </a:pPr>
            <a:r>
              <a:rPr lang="en-US" sz="2800" dirty="0" smtClean="0"/>
              <a:t>    	</a:t>
            </a:r>
            <a:r>
              <a:rPr lang="en-US" sz="2800" dirty="0" err="1" smtClean="0"/>
              <a:t>c</a:t>
            </a:r>
            <a:r>
              <a:rPr lang="en-US" sz="2800" dirty="0" smtClean="0"/>
              <a:t> = Circle(Point(100,100),20)</a:t>
            </a:r>
          </a:p>
          <a:p>
            <a:pPr marL="0" lvl="1" indent="0">
              <a:lnSpc>
                <a:spcPct val="120000"/>
              </a:lnSpc>
              <a:spcBef>
                <a:spcPts val="0"/>
              </a:spcBef>
              <a:buNone/>
              <a:tabLst>
                <a:tab pos="460375" algn="l"/>
                <a:tab pos="912813" algn="l"/>
                <a:tab pos="1374775" algn="l"/>
                <a:tab pos="1827213" algn="l"/>
              </a:tabLst>
            </a:pPr>
            <a:r>
              <a:rPr lang="en-US" sz="2800" dirty="0" smtClean="0"/>
              <a:t>    	</a:t>
            </a:r>
            <a:r>
              <a:rPr lang="en-US" sz="2800" dirty="0" err="1" smtClean="0"/>
              <a:t>c.setFill('yellow</a:t>
            </a:r>
            <a:r>
              <a:rPr lang="en-US" sz="2800" dirty="0" smtClean="0"/>
              <a:t>')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tabLst>
                <a:tab pos="460375" algn="l"/>
                <a:tab pos="912813" algn="l"/>
                <a:tab pos="1374775" algn="l"/>
                <a:tab pos="1827213" algn="l"/>
              </a:tabLst>
            </a:pPr>
            <a:r>
              <a:rPr lang="en-US" sz="2800" dirty="0" smtClean="0"/>
              <a:t>   	</a:t>
            </a:r>
            <a:r>
              <a:rPr lang="en-US" sz="2800" dirty="0" err="1" smtClean="0"/>
              <a:t>c.draw(w</a:t>
            </a:r>
            <a:r>
              <a:rPr lang="en-US" sz="2800" dirty="0" smtClean="0"/>
              <a:t>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tabLst>
                <a:tab pos="460375" algn="l"/>
                <a:tab pos="912813" algn="l"/>
                <a:tab pos="1374775" algn="l"/>
                <a:tab pos="1827213" algn="l"/>
              </a:tabLst>
            </a:pPr>
            <a:r>
              <a:rPr lang="en-US" sz="2800" dirty="0" smtClean="0"/>
              <a:t>   	</a:t>
            </a:r>
            <a:r>
              <a:rPr lang="en-US" sz="2800" dirty="0" err="1" smtClean="0"/>
              <a:t>d</a:t>
            </a:r>
            <a:r>
              <a:rPr lang="en-US" sz="2800" dirty="0" smtClean="0"/>
              <a:t> = 1       # direction -1 = left, 1 = right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tabLst>
                <a:tab pos="460375" algn="l"/>
                <a:tab pos="912813" algn="l"/>
                <a:tab pos="1374775" algn="l"/>
                <a:tab pos="1827213" algn="l"/>
              </a:tabLst>
            </a:pPr>
            <a:r>
              <a:rPr lang="en-US" sz="2800" dirty="0" smtClean="0"/>
              <a:t>   	</a:t>
            </a:r>
            <a:r>
              <a:rPr lang="en-US" sz="2800" dirty="0" err="1" smtClean="0"/>
              <a:t>p</a:t>
            </a:r>
            <a:r>
              <a:rPr lang="en-US" sz="2800" dirty="0" smtClean="0"/>
              <a:t> = 0       # number of hits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tabLst>
                <a:tab pos="460375" algn="l"/>
                <a:tab pos="912813" algn="l"/>
                <a:tab pos="1374775" algn="l"/>
                <a:tab pos="1827213" algn="l"/>
              </a:tabLst>
            </a:pPr>
            <a:r>
              <a:rPr lang="en-US" sz="2800" dirty="0" smtClean="0"/>
              <a:t>    	alive = True   # is duck alive right now?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tabLst>
                <a:tab pos="460375" algn="l"/>
                <a:tab pos="912813" algn="l"/>
                <a:tab pos="1374775" algn="l"/>
                <a:tab pos="1827213" algn="l"/>
              </a:tabLst>
            </a:pPr>
            <a:r>
              <a:rPr lang="en-US" sz="2800" dirty="0" smtClean="0"/>
              <a:t>    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21D21C-CDD5-F643-9360-8369729F4A11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313161"/>
            <a:ext cx="8042276" cy="6408314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  <a:tabLst>
                <a:tab pos="460375" algn="l"/>
                <a:tab pos="912813" algn="l"/>
                <a:tab pos="1374775" algn="l"/>
                <a:tab pos="1827213" algn="l"/>
              </a:tabLst>
            </a:pPr>
            <a:r>
              <a:rPr lang="en-US" dirty="0" smtClean="0"/>
              <a:t>	while </a:t>
            </a:r>
            <a:r>
              <a:rPr lang="en-US" dirty="0" err="1" smtClean="0"/>
              <a:t>p</a:t>
            </a:r>
            <a:r>
              <a:rPr lang="en-US" dirty="0" smtClean="0"/>
              <a:t>&lt;5: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tabLst>
                <a:tab pos="460375" algn="l"/>
                <a:tab pos="912813" algn="l"/>
                <a:tab pos="1374775" algn="l"/>
                <a:tab pos="1827213" algn="l"/>
              </a:tabLst>
            </a:pPr>
            <a:r>
              <a:rPr lang="en-US" dirty="0" smtClean="0"/>
              <a:t>       		 </a:t>
            </a:r>
            <a:r>
              <a:rPr lang="en-US" dirty="0" err="1" smtClean="0"/>
              <a:t>m</a:t>
            </a:r>
            <a:r>
              <a:rPr lang="en-US" dirty="0" smtClean="0"/>
              <a:t> = </a:t>
            </a:r>
            <a:r>
              <a:rPr lang="en-US" dirty="0" err="1" smtClean="0"/>
              <a:t>w.checkMouse</a:t>
            </a:r>
            <a:r>
              <a:rPr lang="en-US" dirty="0" smtClean="0"/>
              <a:t>()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tabLst>
                <a:tab pos="460375" algn="l"/>
                <a:tab pos="912813" algn="l"/>
                <a:tab pos="1374775" algn="l"/>
                <a:tab pos="1827213" algn="l"/>
              </a:tabLst>
            </a:pPr>
            <a:r>
              <a:rPr lang="en-US" dirty="0" smtClean="0"/>
              <a:t>        		if </a:t>
            </a:r>
            <a:r>
              <a:rPr lang="en-US" dirty="0" err="1" smtClean="0"/>
              <a:t>m</a:t>
            </a:r>
            <a:r>
              <a:rPr lang="en-US" dirty="0" smtClean="0"/>
              <a:t> != None and alive: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tabLst>
                <a:tab pos="460375" algn="l"/>
                <a:tab pos="912813" algn="l"/>
                <a:tab pos="1374775" algn="l"/>
                <a:tab pos="1827213" algn="l"/>
              </a:tabLst>
            </a:pPr>
            <a:r>
              <a:rPr lang="en-US" dirty="0" smtClean="0"/>
              <a:t>            			</a:t>
            </a:r>
            <a:r>
              <a:rPr lang="en-US" dirty="0" err="1" smtClean="0"/>
              <a:t>x</a:t>
            </a:r>
            <a:r>
              <a:rPr lang="en-US" dirty="0" smtClean="0"/>
              <a:t> = </a:t>
            </a:r>
            <a:r>
              <a:rPr lang="en-US" dirty="0" err="1" smtClean="0"/>
              <a:t>m.getX</a:t>
            </a:r>
            <a:r>
              <a:rPr lang="en-US" dirty="0" smtClean="0"/>
              <a:t>()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tabLst>
                <a:tab pos="460375" algn="l"/>
                <a:tab pos="912813" algn="l"/>
                <a:tab pos="1374775" algn="l"/>
                <a:tab pos="1827213" algn="l"/>
              </a:tabLst>
            </a:pPr>
            <a:r>
              <a:rPr lang="en-US" dirty="0" smtClean="0"/>
              <a:t>          	  		</a:t>
            </a:r>
            <a:r>
              <a:rPr lang="en-US" dirty="0" err="1" smtClean="0"/>
              <a:t>y</a:t>
            </a:r>
            <a:r>
              <a:rPr lang="en-US" dirty="0" smtClean="0"/>
              <a:t> = </a:t>
            </a:r>
            <a:r>
              <a:rPr lang="en-US" dirty="0" err="1" smtClean="0"/>
              <a:t>m.getY</a:t>
            </a:r>
            <a:r>
              <a:rPr lang="en-US" dirty="0" smtClean="0"/>
              <a:t>()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tabLst>
                <a:tab pos="460375" algn="l"/>
                <a:tab pos="912813" algn="l"/>
                <a:tab pos="1374775" algn="l"/>
                <a:tab pos="1827213" algn="l"/>
              </a:tabLst>
            </a:pPr>
            <a:r>
              <a:rPr lang="en-US" dirty="0" smtClean="0"/>
              <a:t>            			</a:t>
            </a:r>
            <a:r>
              <a:rPr lang="en-US" dirty="0" err="1" smtClean="0"/>
              <a:t>xc</a:t>
            </a:r>
            <a:r>
              <a:rPr lang="en-US" dirty="0" smtClean="0"/>
              <a:t> = </a:t>
            </a:r>
            <a:r>
              <a:rPr lang="en-US" dirty="0" err="1" smtClean="0"/>
              <a:t>c.getCenter().getX</a:t>
            </a:r>
            <a:r>
              <a:rPr lang="en-US" dirty="0" smtClean="0"/>
              <a:t>()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tabLst>
                <a:tab pos="460375" algn="l"/>
                <a:tab pos="912813" algn="l"/>
                <a:tab pos="1374775" algn="l"/>
                <a:tab pos="1827213" algn="l"/>
              </a:tabLst>
            </a:pPr>
            <a:r>
              <a:rPr lang="en-US" dirty="0" smtClean="0"/>
              <a:t>            			</a:t>
            </a:r>
            <a:r>
              <a:rPr lang="en-US" dirty="0" err="1" smtClean="0"/>
              <a:t>yc</a:t>
            </a:r>
            <a:r>
              <a:rPr lang="en-US" dirty="0" smtClean="0"/>
              <a:t> = </a:t>
            </a:r>
            <a:r>
              <a:rPr lang="en-US" dirty="0" err="1" smtClean="0"/>
              <a:t>c.getCenter().getY</a:t>
            </a:r>
            <a:r>
              <a:rPr lang="en-US" dirty="0" smtClean="0"/>
              <a:t>()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tabLst>
                <a:tab pos="460375" algn="l"/>
                <a:tab pos="912813" algn="l"/>
                <a:tab pos="1374775" algn="l"/>
                <a:tab pos="1827213" algn="l"/>
              </a:tabLst>
            </a:pPr>
            <a:r>
              <a:rPr lang="en-US" dirty="0" smtClean="0"/>
              <a:t>           			if ((</a:t>
            </a:r>
            <a:r>
              <a:rPr lang="en-US" dirty="0" err="1" smtClean="0"/>
              <a:t>x-xc</a:t>
            </a:r>
            <a:r>
              <a:rPr lang="en-US" dirty="0" smtClean="0"/>
              <a:t>)**2 + (</a:t>
            </a:r>
            <a:r>
              <a:rPr lang="en-US" dirty="0" err="1" smtClean="0"/>
              <a:t>y-yc</a:t>
            </a:r>
            <a:r>
              <a:rPr lang="en-US" dirty="0" smtClean="0"/>
              <a:t>)**2) &lt; 400: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tabLst>
                <a:tab pos="460375" algn="l"/>
                <a:tab pos="912813" algn="l"/>
                <a:tab pos="1374775" algn="l"/>
                <a:tab pos="1827213" algn="l"/>
              </a:tabLst>
            </a:pPr>
            <a:r>
              <a:rPr lang="en-US" dirty="0" smtClean="0"/>
              <a:t>                				</a:t>
            </a:r>
            <a:r>
              <a:rPr lang="en-US" dirty="0" err="1" smtClean="0"/>
              <a:t>c.setFill('red</a:t>
            </a:r>
            <a:r>
              <a:rPr lang="en-US" dirty="0" smtClean="0"/>
              <a:t>')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tabLst>
                <a:tab pos="460375" algn="l"/>
                <a:tab pos="912813" algn="l"/>
                <a:tab pos="1374775" algn="l"/>
                <a:tab pos="1827213" algn="l"/>
              </a:tabLst>
            </a:pPr>
            <a:r>
              <a:rPr lang="en-US" dirty="0" smtClean="0"/>
              <a:t>                				</a:t>
            </a:r>
            <a:r>
              <a:rPr lang="en-US" dirty="0" err="1" smtClean="0"/>
              <a:t>p</a:t>
            </a:r>
            <a:r>
              <a:rPr lang="en-US" dirty="0" smtClean="0"/>
              <a:t> = </a:t>
            </a:r>
            <a:r>
              <a:rPr lang="en-US" dirty="0" err="1" smtClean="0"/>
              <a:t>p</a:t>
            </a:r>
            <a:r>
              <a:rPr lang="en-US" dirty="0" smtClean="0"/>
              <a:t> + 1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tabLst>
                <a:tab pos="460375" algn="l"/>
                <a:tab pos="912813" algn="l"/>
                <a:tab pos="1374775" algn="l"/>
                <a:tab pos="1827213" algn="l"/>
              </a:tabLst>
            </a:pPr>
            <a:r>
              <a:rPr lang="en-US" dirty="0" smtClean="0"/>
              <a:t>                				alive = False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tabLst>
                <a:tab pos="460375" algn="l"/>
                <a:tab pos="912813" algn="l"/>
                <a:tab pos="1374775" algn="l"/>
                <a:tab pos="1827213" algn="l"/>
              </a:tabLst>
            </a:pPr>
            <a:r>
              <a:rPr lang="en-US" dirty="0" smtClean="0"/>
              <a:t>       		 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21D21C-CDD5-F643-9360-8369729F4A11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313161"/>
            <a:ext cx="8042276" cy="6408314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  <a:tabLst>
                <a:tab pos="460375" algn="l"/>
                <a:tab pos="912813" algn="l"/>
                <a:tab pos="1374775" algn="l"/>
                <a:tab pos="1827213" algn="l"/>
              </a:tabLst>
            </a:pPr>
            <a:r>
              <a:rPr lang="en-US" sz="2800" dirty="0" smtClean="0"/>
              <a:t>		 	</a:t>
            </a:r>
            <a:r>
              <a:rPr lang="en-US" sz="2800" dirty="0" err="1" smtClean="0"/>
              <a:t>elif</a:t>
            </a:r>
            <a:r>
              <a:rPr lang="en-US" sz="2800" dirty="0" smtClean="0"/>
              <a:t> </a:t>
            </a:r>
            <a:r>
              <a:rPr lang="en-US" sz="2800" dirty="0" err="1" smtClean="0"/>
              <a:t>c.getCenter().getX</a:t>
            </a:r>
            <a:r>
              <a:rPr lang="en-US" sz="2800" dirty="0" smtClean="0"/>
              <a:t>() &gt;= 380: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tabLst>
                <a:tab pos="460375" algn="l"/>
                <a:tab pos="912813" algn="l"/>
                <a:tab pos="1374775" algn="l"/>
                <a:tab pos="1827213" algn="l"/>
              </a:tabLst>
            </a:pPr>
            <a:r>
              <a:rPr lang="en-US" sz="2800" dirty="0" smtClean="0"/>
              <a:t>           			</a:t>
            </a:r>
            <a:r>
              <a:rPr lang="en-US" sz="2800" dirty="0" err="1" smtClean="0"/>
              <a:t>d</a:t>
            </a:r>
            <a:r>
              <a:rPr lang="en-US" sz="2800" dirty="0" smtClean="0"/>
              <a:t> = -1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tabLst>
                <a:tab pos="460375" algn="l"/>
                <a:tab pos="912813" algn="l"/>
                <a:tab pos="1374775" algn="l"/>
                <a:tab pos="1827213" algn="l"/>
              </a:tabLst>
            </a:pPr>
            <a:r>
              <a:rPr lang="en-US" sz="2800" dirty="0" smtClean="0"/>
              <a:t>            			</a:t>
            </a:r>
            <a:r>
              <a:rPr lang="en-US" sz="2800" dirty="0" err="1" smtClean="0"/>
              <a:t>c.setFill('yellow</a:t>
            </a:r>
            <a:r>
              <a:rPr lang="en-US" sz="2800" dirty="0" smtClean="0"/>
              <a:t>')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tabLst>
                <a:tab pos="460375" algn="l"/>
                <a:tab pos="912813" algn="l"/>
                <a:tab pos="1374775" algn="l"/>
                <a:tab pos="1827213" algn="l"/>
              </a:tabLst>
            </a:pPr>
            <a:r>
              <a:rPr lang="en-US" sz="2800" dirty="0" smtClean="0"/>
              <a:t>            			alive = True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tabLst>
                <a:tab pos="460375" algn="l"/>
                <a:tab pos="912813" algn="l"/>
                <a:tab pos="1374775" algn="l"/>
                <a:tab pos="1827213" algn="l"/>
              </a:tabLst>
            </a:pPr>
            <a:r>
              <a:rPr lang="en-US" sz="2800" dirty="0" smtClean="0"/>
              <a:t>        		</a:t>
            </a:r>
            <a:r>
              <a:rPr lang="en-US" sz="2800" dirty="0" err="1" smtClean="0"/>
              <a:t>elif</a:t>
            </a:r>
            <a:r>
              <a:rPr lang="en-US" sz="2800" dirty="0" smtClean="0"/>
              <a:t> </a:t>
            </a:r>
            <a:r>
              <a:rPr lang="en-US" sz="2800" dirty="0" err="1" smtClean="0"/>
              <a:t>c.getCenter().getX</a:t>
            </a:r>
            <a:r>
              <a:rPr lang="en-US" sz="2800" dirty="0" smtClean="0"/>
              <a:t>() &lt;= 20: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tabLst>
                <a:tab pos="460375" algn="l"/>
                <a:tab pos="912813" algn="l"/>
                <a:tab pos="1374775" algn="l"/>
                <a:tab pos="1827213" algn="l"/>
              </a:tabLst>
            </a:pPr>
            <a:r>
              <a:rPr lang="en-US" sz="2800" dirty="0" smtClean="0"/>
              <a:t>           			 </a:t>
            </a:r>
            <a:r>
              <a:rPr lang="en-US" sz="2800" dirty="0" err="1" smtClean="0"/>
              <a:t>d</a:t>
            </a:r>
            <a:r>
              <a:rPr lang="en-US" sz="2800" dirty="0" smtClean="0"/>
              <a:t> = 1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tabLst>
                <a:tab pos="460375" algn="l"/>
                <a:tab pos="912813" algn="l"/>
                <a:tab pos="1374775" algn="l"/>
                <a:tab pos="1827213" algn="l"/>
              </a:tabLst>
            </a:pPr>
            <a:r>
              <a:rPr lang="en-US" sz="2800" dirty="0" smtClean="0"/>
              <a:t>            			</a:t>
            </a:r>
            <a:r>
              <a:rPr lang="en-US" sz="2800" dirty="0" err="1" smtClean="0"/>
              <a:t>c.setFill('yellow</a:t>
            </a:r>
            <a:r>
              <a:rPr lang="en-US" sz="2800" dirty="0" smtClean="0"/>
              <a:t>')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tabLst>
                <a:tab pos="460375" algn="l"/>
                <a:tab pos="912813" algn="l"/>
                <a:tab pos="1374775" algn="l"/>
                <a:tab pos="1827213" algn="l"/>
              </a:tabLst>
            </a:pPr>
            <a:r>
              <a:rPr lang="en-US" sz="2800" dirty="0" smtClean="0"/>
              <a:t>            			alive = True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tabLst>
                <a:tab pos="460375" algn="l"/>
                <a:tab pos="912813" algn="l"/>
                <a:tab pos="1374775" algn="l"/>
                <a:tab pos="1827213" algn="l"/>
              </a:tabLst>
            </a:pPr>
            <a:r>
              <a:rPr lang="en-US" sz="2800" dirty="0" smtClean="0"/>
              <a:t>        		</a:t>
            </a:r>
            <a:r>
              <a:rPr lang="en-US" sz="2800" dirty="0" err="1" smtClean="0"/>
              <a:t>c.move(d</a:t>
            </a:r>
            <a:r>
              <a:rPr lang="en-US" sz="2800" dirty="0" smtClean="0"/>
              <a:t>*4,0)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21D21C-CDD5-F643-9360-8369729F4A11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313161"/>
            <a:ext cx="8042276" cy="6408314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  <a:tabLst>
                <a:tab pos="460375" algn="l"/>
                <a:tab pos="912813" algn="l"/>
                <a:tab pos="1374775" algn="l"/>
                <a:tab pos="1827213" algn="l"/>
              </a:tabLst>
            </a:pPr>
            <a:r>
              <a:rPr lang="en-US" sz="1600" dirty="0" smtClean="0"/>
              <a:t>	while </a:t>
            </a:r>
            <a:r>
              <a:rPr lang="en-US" sz="1600" dirty="0" err="1" smtClean="0"/>
              <a:t>p</a:t>
            </a:r>
            <a:r>
              <a:rPr lang="en-US" sz="1600" dirty="0" smtClean="0"/>
              <a:t>&lt;5: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tabLst>
                <a:tab pos="460375" algn="l"/>
                <a:tab pos="912813" algn="l"/>
                <a:tab pos="1374775" algn="l"/>
                <a:tab pos="1827213" algn="l"/>
              </a:tabLst>
            </a:pPr>
            <a:r>
              <a:rPr lang="en-US" sz="1600" dirty="0" smtClean="0"/>
              <a:t>       		 </a:t>
            </a:r>
            <a:r>
              <a:rPr lang="en-US" sz="1600" dirty="0" err="1" smtClean="0"/>
              <a:t>m</a:t>
            </a:r>
            <a:r>
              <a:rPr lang="en-US" sz="1600" dirty="0" smtClean="0"/>
              <a:t> = </a:t>
            </a:r>
            <a:r>
              <a:rPr lang="en-US" sz="1600" dirty="0" err="1" smtClean="0"/>
              <a:t>w.checkMouse</a:t>
            </a:r>
            <a:r>
              <a:rPr lang="en-US" sz="1600" dirty="0" smtClean="0"/>
              <a:t>()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tabLst>
                <a:tab pos="460375" algn="l"/>
                <a:tab pos="912813" algn="l"/>
                <a:tab pos="1374775" algn="l"/>
                <a:tab pos="1827213" algn="l"/>
              </a:tabLst>
            </a:pPr>
            <a:r>
              <a:rPr lang="en-US" sz="1600" dirty="0" smtClean="0"/>
              <a:t>        		if </a:t>
            </a:r>
            <a:r>
              <a:rPr lang="en-US" sz="1600" dirty="0" err="1" smtClean="0"/>
              <a:t>m</a:t>
            </a:r>
            <a:r>
              <a:rPr lang="en-US" sz="1600" dirty="0" smtClean="0"/>
              <a:t> != None and alive: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tabLst>
                <a:tab pos="460375" algn="l"/>
                <a:tab pos="912813" algn="l"/>
                <a:tab pos="1374775" algn="l"/>
                <a:tab pos="1827213" algn="l"/>
              </a:tabLst>
            </a:pPr>
            <a:r>
              <a:rPr lang="en-US" sz="1600" dirty="0" smtClean="0"/>
              <a:t>            			</a:t>
            </a:r>
            <a:r>
              <a:rPr lang="en-US" sz="1600" dirty="0" err="1" smtClean="0"/>
              <a:t>x</a:t>
            </a:r>
            <a:r>
              <a:rPr lang="en-US" sz="1600" dirty="0" smtClean="0"/>
              <a:t> = </a:t>
            </a:r>
            <a:r>
              <a:rPr lang="en-US" sz="1600" dirty="0" err="1" smtClean="0"/>
              <a:t>m.getX</a:t>
            </a:r>
            <a:r>
              <a:rPr lang="en-US" sz="1600" dirty="0" smtClean="0"/>
              <a:t>()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tabLst>
                <a:tab pos="460375" algn="l"/>
                <a:tab pos="912813" algn="l"/>
                <a:tab pos="1374775" algn="l"/>
                <a:tab pos="1827213" algn="l"/>
              </a:tabLst>
            </a:pPr>
            <a:r>
              <a:rPr lang="en-US" sz="1600" dirty="0" smtClean="0"/>
              <a:t>          	  		</a:t>
            </a:r>
            <a:r>
              <a:rPr lang="en-US" sz="1600" dirty="0" err="1" smtClean="0"/>
              <a:t>y</a:t>
            </a:r>
            <a:r>
              <a:rPr lang="en-US" sz="1600" dirty="0" smtClean="0"/>
              <a:t> = </a:t>
            </a:r>
            <a:r>
              <a:rPr lang="en-US" sz="1600" dirty="0" err="1" smtClean="0"/>
              <a:t>m.getY</a:t>
            </a:r>
            <a:r>
              <a:rPr lang="en-US" sz="1600" dirty="0" smtClean="0"/>
              <a:t>()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tabLst>
                <a:tab pos="460375" algn="l"/>
                <a:tab pos="912813" algn="l"/>
                <a:tab pos="1374775" algn="l"/>
                <a:tab pos="1827213" algn="l"/>
              </a:tabLst>
            </a:pPr>
            <a:r>
              <a:rPr lang="en-US" sz="1600" dirty="0" smtClean="0"/>
              <a:t>            			</a:t>
            </a:r>
            <a:r>
              <a:rPr lang="en-US" sz="1600" dirty="0" err="1" smtClean="0"/>
              <a:t>xc</a:t>
            </a:r>
            <a:r>
              <a:rPr lang="en-US" sz="1600" dirty="0" smtClean="0"/>
              <a:t> = </a:t>
            </a:r>
            <a:r>
              <a:rPr lang="en-US" sz="1600" dirty="0" err="1" smtClean="0"/>
              <a:t>c.getCenter().getX</a:t>
            </a:r>
            <a:r>
              <a:rPr lang="en-US" sz="1600" dirty="0" smtClean="0"/>
              <a:t>()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tabLst>
                <a:tab pos="460375" algn="l"/>
                <a:tab pos="912813" algn="l"/>
                <a:tab pos="1374775" algn="l"/>
                <a:tab pos="1827213" algn="l"/>
              </a:tabLst>
            </a:pPr>
            <a:r>
              <a:rPr lang="en-US" sz="1600" dirty="0" smtClean="0"/>
              <a:t>            			</a:t>
            </a:r>
            <a:r>
              <a:rPr lang="en-US" sz="1600" dirty="0" err="1" smtClean="0"/>
              <a:t>yc</a:t>
            </a:r>
            <a:r>
              <a:rPr lang="en-US" sz="1600" dirty="0" smtClean="0"/>
              <a:t> = </a:t>
            </a:r>
            <a:r>
              <a:rPr lang="en-US" sz="1600" dirty="0" err="1" smtClean="0"/>
              <a:t>c.getCenter().getY</a:t>
            </a:r>
            <a:r>
              <a:rPr lang="en-US" sz="1600" dirty="0" smtClean="0"/>
              <a:t>()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tabLst>
                <a:tab pos="460375" algn="l"/>
                <a:tab pos="912813" algn="l"/>
                <a:tab pos="1374775" algn="l"/>
                <a:tab pos="1827213" algn="l"/>
              </a:tabLst>
            </a:pPr>
            <a:r>
              <a:rPr lang="en-US" sz="1600" dirty="0" smtClean="0"/>
              <a:t>           			if ((</a:t>
            </a:r>
            <a:r>
              <a:rPr lang="en-US" sz="1600" dirty="0" err="1" smtClean="0"/>
              <a:t>x-xc</a:t>
            </a:r>
            <a:r>
              <a:rPr lang="en-US" sz="1600" dirty="0" smtClean="0"/>
              <a:t>)**2 + (</a:t>
            </a:r>
            <a:r>
              <a:rPr lang="en-US" sz="1600" dirty="0" err="1" smtClean="0"/>
              <a:t>y-yc</a:t>
            </a:r>
            <a:r>
              <a:rPr lang="en-US" sz="1600" dirty="0" smtClean="0"/>
              <a:t>)**2) &lt; 400: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tabLst>
                <a:tab pos="460375" algn="l"/>
                <a:tab pos="912813" algn="l"/>
                <a:tab pos="1374775" algn="l"/>
                <a:tab pos="1827213" algn="l"/>
              </a:tabLst>
            </a:pPr>
            <a:r>
              <a:rPr lang="en-US" sz="1600" dirty="0" smtClean="0"/>
              <a:t>                				</a:t>
            </a:r>
            <a:r>
              <a:rPr lang="en-US" sz="1600" dirty="0" err="1" smtClean="0"/>
              <a:t>c.setFill('red</a:t>
            </a:r>
            <a:r>
              <a:rPr lang="en-US" sz="1600" dirty="0" smtClean="0"/>
              <a:t>')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tabLst>
                <a:tab pos="460375" algn="l"/>
                <a:tab pos="912813" algn="l"/>
                <a:tab pos="1374775" algn="l"/>
                <a:tab pos="1827213" algn="l"/>
              </a:tabLst>
            </a:pPr>
            <a:r>
              <a:rPr lang="en-US" sz="1600" dirty="0" smtClean="0"/>
              <a:t>                				</a:t>
            </a:r>
            <a:r>
              <a:rPr lang="en-US" sz="1600" dirty="0" err="1" smtClean="0"/>
              <a:t>p</a:t>
            </a:r>
            <a:r>
              <a:rPr lang="en-US" sz="1600" dirty="0" smtClean="0"/>
              <a:t> = </a:t>
            </a:r>
            <a:r>
              <a:rPr lang="en-US" sz="1600" dirty="0" err="1" smtClean="0"/>
              <a:t>p</a:t>
            </a:r>
            <a:r>
              <a:rPr lang="en-US" sz="1600" dirty="0" smtClean="0"/>
              <a:t> + 1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tabLst>
                <a:tab pos="460375" algn="l"/>
                <a:tab pos="912813" algn="l"/>
                <a:tab pos="1374775" algn="l"/>
                <a:tab pos="1827213" algn="l"/>
              </a:tabLst>
            </a:pPr>
            <a:r>
              <a:rPr lang="en-US" sz="1600" dirty="0" smtClean="0"/>
              <a:t>                				alive = False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tabLst>
                <a:tab pos="460375" algn="l"/>
                <a:tab pos="912813" algn="l"/>
                <a:tab pos="1374775" algn="l"/>
                <a:tab pos="1827213" algn="l"/>
              </a:tabLst>
            </a:pPr>
            <a:r>
              <a:rPr lang="en-US" sz="1600" dirty="0" smtClean="0"/>
              <a:t>       		 	</a:t>
            </a:r>
            <a:r>
              <a:rPr lang="en-US" sz="1600" dirty="0" err="1" smtClean="0"/>
              <a:t>elif</a:t>
            </a:r>
            <a:r>
              <a:rPr lang="en-US" sz="1600" dirty="0" smtClean="0"/>
              <a:t> </a:t>
            </a:r>
            <a:r>
              <a:rPr lang="en-US" sz="1600" dirty="0" err="1" smtClean="0"/>
              <a:t>c.getCenter().getX</a:t>
            </a:r>
            <a:r>
              <a:rPr lang="en-US" sz="1600" dirty="0" smtClean="0"/>
              <a:t>() &gt;= 380: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tabLst>
                <a:tab pos="460375" algn="l"/>
                <a:tab pos="912813" algn="l"/>
                <a:tab pos="1374775" algn="l"/>
                <a:tab pos="1827213" algn="l"/>
              </a:tabLst>
            </a:pPr>
            <a:r>
              <a:rPr lang="en-US" sz="1600" dirty="0" smtClean="0"/>
              <a:t>           			</a:t>
            </a:r>
            <a:r>
              <a:rPr lang="en-US" sz="1600" dirty="0" err="1" smtClean="0"/>
              <a:t>d</a:t>
            </a:r>
            <a:r>
              <a:rPr lang="en-US" sz="1600" dirty="0" smtClean="0"/>
              <a:t> = -1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tabLst>
                <a:tab pos="460375" algn="l"/>
                <a:tab pos="912813" algn="l"/>
                <a:tab pos="1374775" algn="l"/>
                <a:tab pos="1827213" algn="l"/>
              </a:tabLst>
            </a:pPr>
            <a:r>
              <a:rPr lang="en-US" sz="1600" dirty="0" smtClean="0"/>
              <a:t>            			</a:t>
            </a:r>
            <a:r>
              <a:rPr lang="en-US" sz="1600" dirty="0" err="1" smtClean="0"/>
              <a:t>c.setFill('yellow</a:t>
            </a:r>
            <a:r>
              <a:rPr lang="en-US" sz="1600" dirty="0" smtClean="0"/>
              <a:t>')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tabLst>
                <a:tab pos="460375" algn="l"/>
                <a:tab pos="912813" algn="l"/>
                <a:tab pos="1374775" algn="l"/>
                <a:tab pos="1827213" algn="l"/>
              </a:tabLst>
            </a:pPr>
            <a:r>
              <a:rPr lang="en-US" sz="1600" dirty="0" smtClean="0"/>
              <a:t>            			alive = True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tabLst>
                <a:tab pos="460375" algn="l"/>
                <a:tab pos="912813" algn="l"/>
                <a:tab pos="1374775" algn="l"/>
                <a:tab pos="1827213" algn="l"/>
              </a:tabLst>
            </a:pPr>
            <a:r>
              <a:rPr lang="en-US" sz="1600" dirty="0" smtClean="0"/>
              <a:t>        		</a:t>
            </a:r>
            <a:r>
              <a:rPr lang="en-US" sz="1600" dirty="0" err="1" smtClean="0"/>
              <a:t>elif</a:t>
            </a:r>
            <a:r>
              <a:rPr lang="en-US" sz="1600" dirty="0" smtClean="0"/>
              <a:t> </a:t>
            </a:r>
            <a:r>
              <a:rPr lang="en-US" sz="1600" dirty="0" err="1" smtClean="0"/>
              <a:t>c.getCenter().getX</a:t>
            </a:r>
            <a:r>
              <a:rPr lang="en-US" sz="1600" dirty="0" smtClean="0"/>
              <a:t>() &lt;= 20: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tabLst>
                <a:tab pos="460375" algn="l"/>
                <a:tab pos="912813" algn="l"/>
                <a:tab pos="1374775" algn="l"/>
                <a:tab pos="1827213" algn="l"/>
              </a:tabLst>
            </a:pPr>
            <a:r>
              <a:rPr lang="en-US" sz="1600" dirty="0" smtClean="0"/>
              <a:t>           			 </a:t>
            </a:r>
            <a:r>
              <a:rPr lang="en-US" sz="1600" dirty="0" err="1" smtClean="0"/>
              <a:t>d</a:t>
            </a:r>
            <a:r>
              <a:rPr lang="en-US" sz="1600" dirty="0" smtClean="0"/>
              <a:t> = 1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tabLst>
                <a:tab pos="460375" algn="l"/>
                <a:tab pos="912813" algn="l"/>
                <a:tab pos="1374775" algn="l"/>
                <a:tab pos="1827213" algn="l"/>
              </a:tabLst>
            </a:pPr>
            <a:r>
              <a:rPr lang="en-US" sz="1600" dirty="0" smtClean="0"/>
              <a:t>            			</a:t>
            </a:r>
            <a:r>
              <a:rPr lang="en-US" sz="1600" dirty="0" err="1" smtClean="0"/>
              <a:t>c.setFill('yellow</a:t>
            </a:r>
            <a:r>
              <a:rPr lang="en-US" sz="1600" dirty="0" smtClean="0"/>
              <a:t>')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tabLst>
                <a:tab pos="460375" algn="l"/>
                <a:tab pos="912813" algn="l"/>
                <a:tab pos="1374775" algn="l"/>
                <a:tab pos="1827213" algn="l"/>
              </a:tabLst>
            </a:pPr>
            <a:r>
              <a:rPr lang="en-US" sz="1600" dirty="0" smtClean="0"/>
              <a:t>            			alive = True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tabLst>
                <a:tab pos="460375" algn="l"/>
                <a:tab pos="912813" algn="l"/>
                <a:tab pos="1374775" algn="l"/>
                <a:tab pos="1827213" algn="l"/>
              </a:tabLst>
            </a:pPr>
            <a:r>
              <a:rPr lang="en-US" sz="1600" dirty="0" smtClean="0"/>
              <a:t>        		</a:t>
            </a:r>
            <a:r>
              <a:rPr lang="en-US" sz="1600" dirty="0" err="1" smtClean="0"/>
              <a:t>c.move(d</a:t>
            </a:r>
            <a:r>
              <a:rPr lang="en-US" sz="1600" dirty="0" smtClean="0"/>
              <a:t>*4,0)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21D21C-CDD5-F643-9360-8369729F4A11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313161"/>
            <a:ext cx="8042276" cy="6408314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  <a:tabLst>
                <a:tab pos="460375" algn="l"/>
                <a:tab pos="912813" algn="l"/>
                <a:tab pos="1374775" algn="l"/>
                <a:tab pos="1827213" algn="l"/>
              </a:tabLst>
            </a:pPr>
            <a:r>
              <a:rPr lang="en-US" sz="1200" dirty="0" smtClean="0"/>
              <a:t>from graphics import *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tabLst>
                <a:tab pos="460375" algn="l"/>
                <a:tab pos="912813" algn="l"/>
                <a:tab pos="1374775" algn="l"/>
                <a:tab pos="1827213" algn="l"/>
              </a:tabLst>
            </a:pPr>
            <a:r>
              <a:rPr lang="en-US" sz="1200" dirty="0" smtClean="0"/>
              <a:t>def main():</a:t>
            </a:r>
          </a:p>
          <a:p>
            <a:pPr marL="0" lvl="1" indent="0">
              <a:lnSpc>
                <a:spcPct val="120000"/>
              </a:lnSpc>
              <a:spcBef>
                <a:spcPts val="0"/>
              </a:spcBef>
              <a:buNone/>
              <a:tabLst>
                <a:tab pos="460375" algn="l"/>
                <a:tab pos="912813" algn="l"/>
                <a:tab pos="1374775" algn="l"/>
                <a:tab pos="1827213" algn="l"/>
              </a:tabLst>
            </a:pPr>
            <a:r>
              <a:rPr lang="en-US" sz="1200" dirty="0" smtClean="0"/>
              <a:t>	</a:t>
            </a:r>
            <a:r>
              <a:rPr lang="en-US" sz="1200" dirty="0" err="1" smtClean="0"/>
              <a:t>w</a:t>
            </a:r>
            <a:r>
              <a:rPr lang="en-US" sz="1200" dirty="0" smtClean="0"/>
              <a:t> = </a:t>
            </a:r>
            <a:r>
              <a:rPr lang="en-US" sz="1200" dirty="0" err="1" smtClean="0"/>
              <a:t>GraphWin("duckhunt</a:t>
            </a:r>
            <a:r>
              <a:rPr lang="en-US" sz="1200" dirty="0" smtClean="0"/>
              <a:t>", 400,200)</a:t>
            </a:r>
          </a:p>
          <a:p>
            <a:pPr marL="0" lvl="1" indent="0">
              <a:lnSpc>
                <a:spcPct val="120000"/>
              </a:lnSpc>
              <a:spcBef>
                <a:spcPts val="0"/>
              </a:spcBef>
              <a:buNone/>
              <a:tabLst>
                <a:tab pos="460375" algn="l"/>
                <a:tab pos="912813" algn="l"/>
                <a:tab pos="1374775" algn="l"/>
                <a:tab pos="1827213" algn="l"/>
              </a:tabLst>
            </a:pPr>
            <a:r>
              <a:rPr lang="en-US" sz="1200" dirty="0" smtClean="0"/>
              <a:t>    	</a:t>
            </a:r>
            <a:r>
              <a:rPr lang="en-US" sz="1200" dirty="0" err="1" smtClean="0"/>
              <a:t>c</a:t>
            </a:r>
            <a:r>
              <a:rPr lang="en-US" sz="1200" dirty="0" smtClean="0"/>
              <a:t> = Circle(Point(100,100),20)</a:t>
            </a:r>
          </a:p>
          <a:p>
            <a:pPr marL="0" lvl="1" indent="0">
              <a:lnSpc>
                <a:spcPct val="120000"/>
              </a:lnSpc>
              <a:spcBef>
                <a:spcPts val="0"/>
              </a:spcBef>
              <a:buNone/>
              <a:tabLst>
                <a:tab pos="460375" algn="l"/>
                <a:tab pos="912813" algn="l"/>
                <a:tab pos="1374775" algn="l"/>
                <a:tab pos="1827213" algn="l"/>
              </a:tabLst>
            </a:pPr>
            <a:r>
              <a:rPr lang="en-US" sz="1200" dirty="0" smtClean="0"/>
              <a:t>    	</a:t>
            </a:r>
            <a:r>
              <a:rPr lang="en-US" sz="1200" dirty="0" err="1" smtClean="0"/>
              <a:t>c.setFill('yellow</a:t>
            </a:r>
            <a:r>
              <a:rPr lang="en-US" sz="1200" dirty="0" smtClean="0"/>
              <a:t>')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tabLst>
                <a:tab pos="460375" algn="l"/>
                <a:tab pos="912813" algn="l"/>
                <a:tab pos="1374775" algn="l"/>
                <a:tab pos="1827213" algn="l"/>
              </a:tabLst>
            </a:pPr>
            <a:r>
              <a:rPr lang="en-US" sz="1200" dirty="0" smtClean="0"/>
              <a:t>   	 </a:t>
            </a:r>
            <a:r>
              <a:rPr lang="en-US" sz="1200" dirty="0" err="1" smtClean="0"/>
              <a:t>c.draw(w</a:t>
            </a:r>
            <a:r>
              <a:rPr lang="en-US" sz="1200" dirty="0" smtClean="0"/>
              <a:t>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tabLst>
                <a:tab pos="460375" algn="l"/>
                <a:tab pos="912813" algn="l"/>
                <a:tab pos="1374775" algn="l"/>
                <a:tab pos="1827213" algn="l"/>
              </a:tabLst>
            </a:pPr>
            <a:r>
              <a:rPr lang="en-US" sz="1200" dirty="0" smtClean="0"/>
              <a:t>   	 </a:t>
            </a:r>
            <a:r>
              <a:rPr lang="en-US" sz="1200" dirty="0" err="1" smtClean="0"/>
              <a:t>d</a:t>
            </a:r>
            <a:r>
              <a:rPr lang="en-US" sz="1200" dirty="0" smtClean="0"/>
              <a:t> = 1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tabLst>
                <a:tab pos="460375" algn="l"/>
                <a:tab pos="912813" algn="l"/>
                <a:tab pos="1374775" algn="l"/>
                <a:tab pos="1827213" algn="l"/>
              </a:tabLst>
            </a:pPr>
            <a:r>
              <a:rPr lang="en-US" sz="1200" dirty="0" smtClean="0"/>
              <a:t>   	 </a:t>
            </a:r>
            <a:r>
              <a:rPr lang="en-US" sz="1200" dirty="0" err="1" smtClean="0"/>
              <a:t>p</a:t>
            </a:r>
            <a:r>
              <a:rPr lang="en-US" sz="1200" dirty="0" smtClean="0"/>
              <a:t> = 0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tabLst>
                <a:tab pos="460375" algn="l"/>
                <a:tab pos="912813" algn="l"/>
                <a:tab pos="1374775" algn="l"/>
                <a:tab pos="1827213" algn="l"/>
              </a:tabLst>
            </a:pPr>
            <a:r>
              <a:rPr lang="en-US" sz="1200" dirty="0" smtClean="0"/>
              <a:t>    	alive = True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tabLst>
                <a:tab pos="460375" algn="l"/>
                <a:tab pos="912813" algn="l"/>
                <a:tab pos="1374775" algn="l"/>
                <a:tab pos="1827213" algn="l"/>
              </a:tabLst>
            </a:pPr>
            <a:r>
              <a:rPr lang="en-US" sz="1200" dirty="0" smtClean="0"/>
              <a:t>    	while </a:t>
            </a:r>
            <a:r>
              <a:rPr lang="en-US" sz="1200" dirty="0" err="1" smtClean="0"/>
              <a:t>p</a:t>
            </a:r>
            <a:r>
              <a:rPr lang="en-US" sz="1200" dirty="0" smtClean="0"/>
              <a:t>&lt;5: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tabLst>
                <a:tab pos="460375" algn="l"/>
                <a:tab pos="912813" algn="l"/>
                <a:tab pos="1374775" algn="l"/>
                <a:tab pos="1827213" algn="l"/>
              </a:tabLst>
            </a:pPr>
            <a:r>
              <a:rPr lang="en-US" sz="1200" dirty="0" smtClean="0"/>
              <a:t>       		 </a:t>
            </a:r>
            <a:r>
              <a:rPr lang="en-US" sz="1200" dirty="0" err="1" smtClean="0"/>
              <a:t>m</a:t>
            </a:r>
            <a:r>
              <a:rPr lang="en-US" sz="1200" dirty="0" smtClean="0"/>
              <a:t> = </a:t>
            </a:r>
            <a:r>
              <a:rPr lang="en-US" sz="1200" dirty="0" err="1" smtClean="0"/>
              <a:t>w.checkMouse</a:t>
            </a:r>
            <a:r>
              <a:rPr lang="en-US" sz="1200" dirty="0" smtClean="0"/>
              <a:t>()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tabLst>
                <a:tab pos="460375" algn="l"/>
                <a:tab pos="912813" algn="l"/>
                <a:tab pos="1374775" algn="l"/>
                <a:tab pos="1827213" algn="l"/>
              </a:tabLst>
            </a:pPr>
            <a:r>
              <a:rPr lang="en-US" sz="1200" dirty="0" smtClean="0"/>
              <a:t>        		if </a:t>
            </a:r>
            <a:r>
              <a:rPr lang="en-US" sz="1200" dirty="0" err="1" smtClean="0"/>
              <a:t>m</a:t>
            </a:r>
            <a:r>
              <a:rPr lang="en-US" sz="1200" dirty="0" smtClean="0"/>
              <a:t> != None and alive: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tabLst>
                <a:tab pos="460375" algn="l"/>
                <a:tab pos="912813" algn="l"/>
                <a:tab pos="1374775" algn="l"/>
                <a:tab pos="1827213" algn="l"/>
              </a:tabLst>
            </a:pPr>
            <a:r>
              <a:rPr lang="en-US" sz="1200" dirty="0" smtClean="0"/>
              <a:t>            		</a:t>
            </a:r>
            <a:r>
              <a:rPr lang="en-US" sz="1200" dirty="0" err="1" smtClean="0"/>
              <a:t>x</a:t>
            </a:r>
            <a:r>
              <a:rPr lang="en-US" sz="1200" dirty="0" smtClean="0"/>
              <a:t> = </a:t>
            </a:r>
            <a:r>
              <a:rPr lang="en-US" sz="1200" dirty="0" err="1" smtClean="0"/>
              <a:t>m.getX</a:t>
            </a:r>
            <a:r>
              <a:rPr lang="en-US" sz="1200" dirty="0" smtClean="0"/>
              <a:t>()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tabLst>
                <a:tab pos="460375" algn="l"/>
                <a:tab pos="912813" algn="l"/>
                <a:tab pos="1374775" algn="l"/>
                <a:tab pos="1827213" algn="l"/>
              </a:tabLst>
            </a:pPr>
            <a:r>
              <a:rPr lang="en-US" sz="1200" dirty="0" smtClean="0"/>
              <a:t>          	  	</a:t>
            </a:r>
            <a:r>
              <a:rPr lang="en-US" sz="1200" dirty="0" err="1" smtClean="0"/>
              <a:t>y</a:t>
            </a:r>
            <a:r>
              <a:rPr lang="en-US" sz="1200" dirty="0" smtClean="0"/>
              <a:t> = </a:t>
            </a:r>
            <a:r>
              <a:rPr lang="en-US" sz="1200" dirty="0" err="1" smtClean="0"/>
              <a:t>m.getY</a:t>
            </a:r>
            <a:r>
              <a:rPr lang="en-US" sz="1200" dirty="0" smtClean="0"/>
              <a:t>()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tabLst>
                <a:tab pos="460375" algn="l"/>
                <a:tab pos="912813" algn="l"/>
                <a:tab pos="1374775" algn="l"/>
                <a:tab pos="1827213" algn="l"/>
              </a:tabLst>
            </a:pPr>
            <a:r>
              <a:rPr lang="en-US" sz="1200" dirty="0" smtClean="0"/>
              <a:t>            		</a:t>
            </a:r>
            <a:r>
              <a:rPr lang="en-US" sz="1200" dirty="0" err="1" smtClean="0"/>
              <a:t>xc</a:t>
            </a:r>
            <a:r>
              <a:rPr lang="en-US" sz="1200" dirty="0" smtClean="0"/>
              <a:t> = </a:t>
            </a:r>
            <a:r>
              <a:rPr lang="en-US" sz="1200" dirty="0" err="1" smtClean="0"/>
              <a:t>c.getCenter().getX</a:t>
            </a:r>
            <a:r>
              <a:rPr lang="en-US" sz="1200" dirty="0" smtClean="0"/>
              <a:t>()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tabLst>
                <a:tab pos="460375" algn="l"/>
                <a:tab pos="912813" algn="l"/>
                <a:tab pos="1374775" algn="l"/>
                <a:tab pos="1827213" algn="l"/>
              </a:tabLst>
            </a:pPr>
            <a:r>
              <a:rPr lang="en-US" sz="1200" dirty="0" smtClean="0"/>
              <a:t>            		</a:t>
            </a:r>
            <a:r>
              <a:rPr lang="en-US" sz="1200" dirty="0" err="1" smtClean="0"/>
              <a:t>yc</a:t>
            </a:r>
            <a:r>
              <a:rPr lang="en-US" sz="1200" dirty="0" smtClean="0"/>
              <a:t> = </a:t>
            </a:r>
            <a:r>
              <a:rPr lang="en-US" sz="1200" dirty="0" err="1" smtClean="0"/>
              <a:t>c.getCenter().getY</a:t>
            </a:r>
            <a:r>
              <a:rPr lang="en-US" sz="1200" dirty="0" smtClean="0"/>
              <a:t>()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tabLst>
                <a:tab pos="460375" algn="l"/>
                <a:tab pos="912813" algn="l"/>
                <a:tab pos="1374775" algn="l"/>
                <a:tab pos="1827213" algn="l"/>
              </a:tabLst>
            </a:pPr>
            <a:r>
              <a:rPr lang="en-US" sz="1200" dirty="0" smtClean="0"/>
              <a:t>           		if ((</a:t>
            </a:r>
            <a:r>
              <a:rPr lang="en-US" sz="1200" dirty="0" err="1" smtClean="0"/>
              <a:t>x-xc</a:t>
            </a:r>
            <a:r>
              <a:rPr lang="en-US" sz="1200" dirty="0" smtClean="0"/>
              <a:t>)**2 + (</a:t>
            </a:r>
            <a:r>
              <a:rPr lang="en-US" sz="1200" dirty="0" err="1" smtClean="0"/>
              <a:t>y-yc</a:t>
            </a:r>
            <a:r>
              <a:rPr lang="en-US" sz="1200" dirty="0" smtClean="0"/>
              <a:t>)**2) &lt; 400: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tabLst>
                <a:tab pos="460375" algn="l"/>
                <a:tab pos="912813" algn="l"/>
                <a:tab pos="1374775" algn="l"/>
                <a:tab pos="1827213" algn="l"/>
              </a:tabLst>
            </a:pPr>
            <a:r>
              <a:rPr lang="en-US" sz="1200" dirty="0" smtClean="0"/>
              <a:t>                		</a:t>
            </a:r>
            <a:r>
              <a:rPr lang="en-US" sz="1200" dirty="0" err="1" smtClean="0"/>
              <a:t>c.setFill('red</a:t>
            </a:r>
            <a:r>
              <a:rPr lang="en-US" sz="1200" dirty="0" smtClean="0"/>
              <a:t>')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tabLst>
                <a:tab pos="460375" algn="l"/>
                <a:tab pos="912813" algn="l"/>
                <a:tab pos="1374775" algn="l"/>
                <a:tab pos="1827213" algn="l"/>
              </a:tabLst>
            </a:pPr>
            <a:r>
              <a:rPr lang="en-US" sz="1200" dirty="0" smtClean="0"/>
              <a:t>                		</a:t>
            </a:r>
            <a:r>
              <a:rPr lang="en-US" sz="1200" dirty="0" err="1" smtClean="0"/>
              <a:t>p</a:t>
            </a:r>
            <a:r>
              <a:rPr lang="en-US" sz="1200" dirty="0" smtClean="0"/>
              <a:t> = </a:t>
            </a:r>
            <a:r>
              <a:rPr lang="en-US" sz="1200" dirty="0" err="1" smtClean="0"/>
              <a:t>p</a:t>
            </a:r>
            <a:r>
              <a:rPr lang="en-US" sz="1200" dirty="0" smtClean="0"/>
              <a:t> + 1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tabLst>
                <a:tab pos="460375" algn="l"/>
                <a:tab pos="912813" algn="l"/>
                <a:tab pos="1374775" algn="l"/>
                <a:tab pos="1827213" algn="l"/>
              </a:tabLst>
            </a:pPr>
            <a:r>
              <a:rPr lang="en-US" sz="1200" dirty="0" smtClean="0"/>
              <a:t>                		alive = False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tabLst>
                <a:tab pos="460375" algn="l"/>
                <a:tab pos="912813" algn="l"/>
                <a:tab pos="1374775" algn="l"/>
                <a:tab pos="1827213" algn="l"/>
              </a:tabLst>
            </a:pPr>
            <a:r>
              <a:rPr lang="en-US" sz="1200" dirty="0" smtClean="0"/>
              <a:t>       		 </a:t>
            </a:r>
            <a:r>
              <a:rPr lang="en-US" sz="1200" dirty="0" err="1" smtClean="0"/>
              <a:t>elif</a:t>
            </a:r>
            <a:r>
              <a:rPr lang="en-US" sz="1200" dirty="0" smtClean="0"/>
              <a:t> </a:t>
            </a:r>
            <a:r>
              <a:rPr lang="en-US" sz="1200" dirty="0" err="1" smtClean="0"/>
              <a:t>c.getCenter().getX</a:t>
            </a:r>
            <a:r>
              <a:rPr lang="en-US" sz="1200" dirty="0" smtClean="0"/>
              <a:t>() &gt;= 380: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tabLst>
                <a:tab pos="460375" algn="l"/>
                <a:tab pos="912813" algn="l"/>
                <a:tab pos="1374775" algn="l"/>
                <a:tab pos="1827213" algn="l"/>
              </a:tabLst>
            </a:pPr>
            <a:r>
              <a:rPr lang="en-US" sz="1200" dirty="0" smtClean="0"/>
              <a:t>           			</a:t>
            </a:r>
            <a:r>
              <a:rPr lang="en-US" sz="1200" dirty="0" err="1" smtClean="0"/>
              <a:t>d</a:t>
            </a:r>
            <a:r>
              <a:rPr lang="en-US" sz="1200" dirty="0" smtClean="0"/>
              <a:t> = -1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tabLst>
                <a:tab pos="460375" algn="l"/>
                <a:tab pos="912813" algn="l"/>
                <a:tab pos="1374775" algn="l"/>
                <a:tab pos="1827213" algn="l"/>
              </a:tabLst>
            </a:pPr>
            <a:r>
              <a:rPr lang="en-US" sz="1200" dirty="0" smtClean="0"/>
              <a:t>            			</a:t>
            </a:r>
            <a:r>
              <a:rPr lang="en-US" sz="1200" dirty="0" err="1" smtClean="0"/>
              <a:t>c.setFill('yellow</a:t>
            </a:r>
            <a:r>
              <a:rPr lang="en-US" sz="1200" dirty="0" smtClean="0"/>
              <a:t>')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tabLst>
                <a:tab pos="460375" algn="l"/>
                <a:tab pos="912813" algn="l"/>
                <a:tab pos="1374775" algn="l"/>
                <a:tab pos="1827213" algn="l"/>
              </a:tabLst>
            </a:pPr>
            <a:r>
              <a:rPr lang="en-US" sz="1200" dirty="0" smtClean="0"/>
              <a:t>            			alive = True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tabLst>
                <a:tab pos="460375" algn="l"/>
                <a:tab pos="912813" algn="l"/>
                <a:tab pos="1374775" algn="l"/>
                <a:tab pos="1827213" algn="l"/>
              </a:tabLst>
            </a:pPr>
            <a:r>
              <a:rPr lang="en-US" sz="1200" dirty="0" smtClean="0"/>
              <a:t>        		</a:t>
            </a:r>
            <a:r>
              <a:rPr lang="en-US" sz="1200" dirty="0" err="1" smtClean="0"/>
              <a:t>elif</a:t>
            </a:r>
            <a:r>
              <a:rPr lang="en-US" sz="1200" dirty="0" smtClean="0"/>
              <a:t> </a:t>
            </a:r>
            <a:r>
              <a:rPr lang="en-US" sz="1200" dirty="0" err="1" smtClean="0"/>
              <a:t>c.getCenter().getX</a:t>
            </a:r>
            <a:r>
              <a:rPr lang="en-US" sz="1200" dirty="0" smtClean="0"/>
              <a:t>() &lt;= 20: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tabLst>
                <a:tab pos="460375" algn="l"/>
                <a:tab pos="912813" algn="l"/>
                <a:tab pos="1374775" algn="l"/>
                <a:tab pos="1827213" algn="l"/>
              </a:tabLst>
            </a:pPr>
            <a:r>
              <a:rPr lang="en-US" sz="1200" dirty="0" smtClean="0"/>
              <a:t>           			 </a:t>
            </a:r>
            <a:r>
              <a:rPr lang="en-US" sz="1200" dirty="0" err="1" smtClean="0"/>
              <a:t>d</a:t>
            </a:r>
            <a:r>
              <a:rPr lang="en-US" sz="1200" dirty="0" smtClean="0"/>
              <a:t> = 1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tabLst>
                <a:tab pos="460375" algn="l"/>
                <a:tab pos="912813" algn="l"/>
                <a:tab pos="1374775" algn="l"/>
                <a:tab pos="1827213" algn="l"/>
              </a:tabLst>
            </a:pPr>
            <a:r>
              <a:rPr lang="en-US" sz="1200" dirty="0" smtClean="0"/>
              <a:t>            			</a:t>
            </a:r>
            <a:r>
              <a:rPr lang="en-US" sz="1200" dirty="0" err="1" smtClean="0"/>
              <a:t>c.setFill('yellow</a:t>
            </a:r>
            <a:r>
              <a:rPr lang="en-US" sz="1200" dirty="0" smtClean="0"/>
              <a:t>')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tabLst>
                <a:tab pos="460375" algn="l"/>
                <a:tab pos="912813" algn="l"/>
                <a:tab pos="1374775" algn="l"/>
                <a:tab pos="1827213" algn="l"/>
              </a:tabLst>
            </a:pPr>
            <a:r>
              <a:rPr lang="en-US" sz="1200" dirty="0" smtClean="0"/>
              <a:t>            			alive = True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  <a:tabLst>
                <a:tab pos="460375" algn="l"/>
                <a:tab pos="912813" algn="l"/>
                <a:tab pos="1374775" algn="l"/>
                <a:tab pos="1827213" algn="l"/>
              </a:tabLst>
            </a:pPr>
            <a:r>
              <a:rPr lang="en-US" sz="1200" dirty="0" smtClean="0"/>
              <a:t>        		</a:t>
            </a:r>
            <a:r>
              <a:rPr lang="en-US" sz="1200" dirty="0" err="1" smtClean="0"/>
              <a:t>c.move(d</a:t>
            </a:r>
            <a:r>
              <a:rPr lang="en-US" sz="1200" dirty="0" smtClean="0"/>
              <a:t>*4,0)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21D21C-CDD5-F643-9360-8369729F4A11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Programming assignment 6: Graphics</a:t>
            </a:r>
          </a:p>
          <a:p>
            <a:pPr lvl="1"/>
            <a:r>
              <a:rPr lang="en-US" dirty="0" smtClean="0"/>
              <a:t>Part I: Due 10:00am, </a:t>
            </a:r>
            <a:r>
              <a:rPr lang="en-US" dirty="0" smtClean="0"/>
              <a:t>Sat </a:t>
            </a:r>
            <a:r>
              <a:rPr lang="en-US" dirty="0" smtClean="0"/>
              <a:t>24 </a:t>
            </a:r>
            <a:r>
              <a:rPr lang="en-US" dirty="0" smtClean="0"/>
              <a:t>October</a:t>
            </a:r>
          </a:p>
          <a:p>
            <a:pPr lvl="1"/>
            <a:r>
              <a:rPr lang="en-US" dirty="0" smtClean="0"/>
              <a:t>Part II: Due 10:00am, </a:t>
            </a:r>
            <a:r>
              <a:rPr lang="en-US" dirty="0" smtClean="0"/>
              <a:t>Sat </a:t>
            </a:r>
            <a:r>
              <a:rPr lang="en-US" dirty="0" smtClean="0"/>
              <a:t>31 </a:t>
            </a:r>
            <a:r>
              <a:rPr lang="en-US" dirty="0" smtClean="0"/>
              <a:t>October</a:t>
            </a:r>
          </a:p>
          <a:p>
            <a:pPr lvl="1"/>
            <a:r>
              <a:rPr lang="en-US" dirty="0" smtClean="0"/>
              <a:t>To be </a:t>
            </a:r>
            <a:r>
              <a:rPr lang="en-US" dirty="0" smtClean="0"/>
              <a:t>completed in teams of </a:t>
            </a:r>
            <a:r>
              <a:rPr lang="en-US" dirty="0" smtClean="0"/>
              <a:t>two assigned by Lab TA</a:t>
            </a:r>
          </a:p>
          <a:p>
            <a:r>
              <a:rPr lang="en-US" dirty="0" smtClean="0"/>
              <a:t>Next workshop: telling a story through animation</a:t>
            </a:r>
          </a:p>
          <a:p>
            <a:r>
              <a:rPr lang="en-US" dirty="0" smtClean="0"/>
              <a:t>Homework: Read </a:t>
            </a:r>
            <a:r>
              <a:rPr lang="en-US" dirty="0" err="1" smtClean="0"/>
              <a:t>Zelle</a:t>
            </a:r>
            <a:r>
              <a:rPr lang="en-US" dirty="0" smtClean="0"/>
              <a:t> Chapter 5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Monday: bring at least one written question about something in the chapter that was mysterious or puzzling!</a:t>
            </a:r>
          </a:p>
          <a:p>
            <a:r>
              <a:rPr lang="en-US" dirty="0" smtClean="0"/>
              <a:t>Monday: Final graphics, plus introduction to functions (Ch 6.1 - 6.3) </a:t>
            </a:r>
          </a:p>
          <a:p>
            <a:r>
              <a:rPr lang="en-US" dirty="0" smtClean="0"/>
              <a:t>Wednesday: In-class midterm exam on everything to date.  Bring:</a:t>
            </a:r>
          </a:p>
          <a:p>
            <a:pPr lvl="1"/>
            <a:r>
              <a:rPr lang="en-US" dirty="0" smtClean="0"/>
              <a:t>Pencils</a:t>
            </a:r>
          </a:p>
          <a:p>
            <a:pPr lvl="1"/>
            <a:r>
              <a:rPr lang="en-US" dirty="0" smtClean="0"/>
              <a:t>Calculator</a:t>
            </a:r>
          </a:p>
          <a:p>
            <a:pPr lvl="1"/>
            <a:r>
              <a:rPr lang="en-US" dirty="0" smtClean="0"/>
              <a:t>1 page of notes / crib sheet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21D21C-CDD5-F643-9360-8369729F4A11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 using Graphics Library?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See detailed instructions for both PC and Macintosh – follow Programming Help link on Blackboard course home page</a:t>
            </a:r>
          </a:p>
          <a:p>
            <a:r>
              <a:rPr lang="en-US" dirty="0" smtClean="0"/>
              <a:t>Solution to "module not found" problem</a:t>
            </a:r>
          </a:p>
          <a:p>
            <a:r>
              <a:rPr lang="en-US" dirty="0" smtClean="0"/>
              <a:t>Solution to "console window" problem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21D21C-CDD5-F643-9360-8369729F4A11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We Were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from graphics import </a:t>
            </a:r>
            <a:r>
              <a:rPr lang="en-US" dirty="0" smtClean="0"/>
              <a:t>*</a:t>
            </a:r>
          </a:p>
          <a:p>
            <a:pPr>
              <a:buNone/>
            </a:pPr>
            <a:r>
              <a:rPr lang="en-US" dirty="0" smtClean="0"/>
              <a:t>def main():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w</a:t>
            </a:r>
            <a:r>
              <a:rPr lang="en-US" dirty="0" smtClean="0"/>
              <a:t> = </a:t>
            </a:r>
            <a:r>
              <a:rPr lang="en-US" dirty="0" err="1" smtClean="0"/>
              <a:t>GraphWin('Test</a:t>
            </a:r>
            <a:r>
              <a:rPr lang="en-US" dirty="0" smtClean="0"/>
              <a:t>', 300, 300)</a:t>
            </a:r>
          </a:p>
          <a:p>
            <a:pPr>
              <a:buNone/>
            </a:pPr>
            <a:r>
              <a:rPr lang="en-US" dirty="0" smtClean="0"/>
              <a:t>    for </a:t>
            </a:r>
            <a:r>
              <a:rPr lang="en-US" dirty="0" err="1" smtClean="0"/>
              <a:t>i</a:t>
            </a:r>
            <a:r>
              <a:rPr lang="en-US" dirty="0" smtClean="0"/>
              <a:t> in range(5):</a:t>
            </a:r>
          </a:p>
          <a:p>
            <a:pPr>
              <a:buNone/>
            </a:pPr>
            <a:r>
              <a:rPr lang="en-US" dirty="0" smtClean="0"/>
              <a:t>        </a:t>
            </a:r>
            <a:r>
              <a:rPr lang="en-US" dirty="0" err="1" smtClean="0"/>
              <a:t>p</a:t>
            </a:r>
            <a:r>
              <a:rPr lang="en-US" dirty="0" smtClean="0"/>
              <a:t> = </a:t>
            </a:r>
            <a:r>
              <a:rPr lang="en-US" dirty="0" err="1" smtClean="0"/>
              <a:t>w.getMouse</a:t>
            </a:r>
            <a:r>
              <a:rPr lang="en-US" dirty="0" smtClean="0"/>
              <a:t>()</a:t>
            </a:r>
          </a:p>
          <a:p>
            <a:pPr>
              <a:buNone/>
            </a:pPr>
            <a:r>
              <a:rPr lang="en-US" dirty="0" smtClean="0"/>
              <a:t>        label = </a:t>
            </a:r>
            <a:r>
              <a:rPr lang="en-US" dirty="0" err="1" smtClean="0"/>
              <a:t>Text(p</a:t>
            </a:r>
            <a:r>
              <a:rPr lang="en-US" dirty="0" smtClean="0"/>
              <a:t>, 'Ouch!')</a:t>
            </a:r>
          </a:p>
          <a:p>
            <a:pPr>
              <a:buNone/>
            </a:pPr>
            <a:r>
              <a:rPr lang="en-US" dirty="0" smtClean="0"/>
              <a:t>        </a:t>
            </a:r>
            <a:r>
              <a:rPr lang="en-US" dirty="0" err="1" smtClean="0"/>
              <a:t>label.draw(w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main()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21D21C-CDD5-F643-9360-8369729F4A11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5" name="Picture 4" descr="w.tif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14731" y="2203644"/>
            <a:ext cx="2571517" cy="275639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GraphWin</a:t>
            </a:r>
            <a:r>
              <a:rPr lang="en-US" dirty="0" smtClean="0"/>
              <a:t> Objects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Graphwin(title</a:t>
            </a:r>
            <a:r>
              <a:rPr lang="en-US" dirty="0" smtClean="0"/>
              <a:t>, width, height)</a:t>
            </a:r>
          </a:p>
          <a:p>
            <a:pPr lvl="1"/>
            <a:r>
              <a:rPr lang="en-US" dirty="0" smtClean="0"/>
              <a:t>Constructor: creates and returns a window object</a:t>
            </a:r>
          </a:p>
          <a:p>
            <a:pPr lvl="1"/>
            <a:r>
              <a:rPr lang="en-US" dirty="0" err="1" smtClean="0"/>
              <a:t>w</a:t>
            </a:r>
            <a:r>
              <a:rPr lang="en-US" dirty="0" smtClean="0"/>
              <a:t> = </a:t>
            </a:r>
            <a:r>
              <a:rPr lang="en-US" dirty="0" err="1" smtClean="0"/>
              <a:t>GraphWin('hello</a:t>
            </a:r>
            <a:r>
              <a:rPr lang="en-US" dirty="0" smtClean="0"/>
              <a:t>', 300, 600)</a:t>
            </a:r>
          </a:p>
          <a:p>
            <a:r>
              <a:rPr lang="en-US" dirty="0" smtClean="0"/>
              <a:t>close()</a:t>
            </a:r>
          </a:p>
          <a:p>
            <a:r>
              <a:rPr lang="en-US" dirty="0" err="1" smtClean="0"/>
              <a:t>getMouse</a:t>
            </a:r>
            <a:r>
              <a:rPr lang="en-US" dirty="0" smtClean="0"/>
              <a:t>()</a:t>
            </a:r>
          </a:p>
          <a:p>
            <a:pPr lvl="1"/>
            <a:r>
              <a:rPr lang="en-US" dirty="0" smtClean="0"/>
              <a:t>Wait for click, return Point object</a:t>
            </a:r>
          </a:p>
          <a:p>
            <a:pPr lvl="1"/>
            <a:r>
              <a:rPr lang="en-US" dirty="0" err="1" smtClean="0"/>
              <a:t>p</a:t>
            </a:r>
            <a:r>
              <a:rPr lang="en-US" dirty="0" smtClean="0"/>
              <a:t> = </a:t>
            </a:r>
            <a:r>
              <a:rPr lang="en-US" dirty="0" err="1" smtClean="0"/>
              <a:t>w.getMouse</a:t>
            </a:r>
            <a:r>
              <a:rPr lang="en-US" dirty="0" smtClean="0"/>
              <a:t>()</a:t>
            </a:r>
          </a:p>
          <a:p>
            <a:r>
              <a:rPr lang="en-US" dirty="0" err="1" smtClean="0"/>
              <a:t>checkMouse</a:t>
            </a:r>
            <a:r>
              <a:rPr lang="en-US" dirty="0" smtClean="0"/>
              <a:t>()</a:t>
            </a:r>
          </a:p>
          <a:p>
            <a:pPr lvl="1"/>
            <a:r>
              <a:rPr lang="en-US" dirty="0" smtClean="0"/>
              <a:t>Like </a:t>
            </a:r>
            <a:r>
              <a:rPr lang="en-US" dirty="0" err="1" smtClean="0"/>
              <a:t>getMouse</a:t>
            </a:r>
            <a:r>
              <a:rPr lang="en-US" dirty="0" smtClean="0"/>
              <a:t>, but don't wait: if user does not click, then return </a:t>
            </a:r>
            <a:r>
              <a:rPr lang="en-US" dirty="0" smtClean="0">
                <a:solidFill>
                  <a:srgbClr val="FF0000"/>
                </a:solidFill>
              </a:rPr>
              <a:t>None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21D21C-CDD5-F643-9360-8369729F4A11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Graphical Objects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Point, Line, Circle, Oval, Rectangle, Polygon, Text</a:t>
            </a:r>
          </a:p>
          <a:p>
            <a:r>
              <a:rPr lang="en-US" dirty="0" smtClean="0"/>
              <a:t>All support</a:t>
            </a:r>
          </a:p>
          <a:p>
            <a:pPr lvl="1"/>
            <a:r>
              <a:rPr lang="en-US" dirty="0" err="1" smtClean="0"/>
              <a:t>setFill</a:t>
            </a:r>
            <a:r>
              <a:rPr lang="en-US" dirty="0" smtClean="0"/>
              <a:t>( &lt;color&gt; )</a:t>
            </a:r>
          </a:p>
          <a:p>
            <a:pPr lvl="1"/>
            <a:r>
              <a:rPr lang="en-US" dirty="0" err="1" smtClean="0"/>
              <a:t>setWidth</a:t>
            </a:r>
            <a:r>
              <a:rPr lang="en-US" dirty="0" smtClean="0"/>
              <a:t>( &lt;number of pixels&gt; )</a:t>
            </a:r>
          </a:p>
          <a:p>
            <a:pPr lvl="1"/>
            <a:r>
              <a:rPr lang="en-US" dirty="0" smtClean="0"/>
              <a:t>draw( &lt;</a:t>
            </a:r>
            <a:r>
              <a:rPr lang="en-US" dirty="0" err="1" smtClean="0"/>
              <a:t>GraphWin</a:t>
            </a:r>
            <a:r>
              <a:rPr lang="en-US" dirty="0" smtClean="0"/>
              <a:t>&gt; )</a:t>
            </a:r>
          </a:p>
          <a:p>
            <a:pPr lvl="1"/>
            <a:r>
              <a:rPr lang="en-US" dirty="0" err="1" smtClean="0"/>
              <a:t>undraw</a:t>
            </a:r>
            <a:r>
              <a:rPr lang="en-US" dirty="0" smtClean="0"/>
              <a:t>( &lt;</a:t>
            </a:r>
            <a:r>
              <a:rPr lang="en-US" dirty="0" err="1" smtClean="0"/>
              <a:t>GraphWin</a:t>
            </a:r>
            <a:r>
              <a:rPr lang="en-US" dirty="0" smtClean="0"/>
              <a:t>&gt; )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move( </a:t>
            </a:r>
            <a:r>
              <a:rPr lang="en-US" dirty="0" err="1" smtClean="0">
                <a:solidFill>
                  <a:srgbClr val="FF0000"/>
                </a:solidFill>
              </a:rPr>
              <a:t>dx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dy</a:t>
            </a:r>
            <a:r>
              <a:rPr lang="en-US" dirty="0" smtClean="0">
                <a:solidFill>
                  <a:srgbClr val="FF0000"/>
                </a:solidFill>
              </a:rPr>
              <a:t> )</a:t>
            </a:r>
          </a:p>
          <a:p>
            <a:pPr lvl="1"/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clone()</a:t>
            </a:r>
          </a:p>
          <a:p>
            <a:pPr lvl="2"/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Return a </a:t>
            </a:r>
            <a:r>
              <a:rPr lang="en-US" dirty="0" smtClean="0">
                <a:solidFill>
                  <a:schemeClr val="accent6"/>
                </a:solidFill>
              </a:rPr>
              <a:t>copy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of the object</a:t>
            </a:r>
          </a:p>
          <a:p>
            <a:pPr lvl="2"/>
            <a:r>
              <a:rPr lang="en-US" dirty="0" smtClean="0">
                <a:solidFill>
                  <a:srgbClr val="C00000"/>
                </a:solidFill>
              </a:rPr>
              <a:t>Compare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x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=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y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versus 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x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=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y.clone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()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21D21C-CDD5-F643-9360-8369729F4A11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Point(x</a:t>
            </a:r>
            <a:r>
              <a:rPr lang="en-US" dirty="0" smtClean="0"/>
              <a:t>, </a:t>
            </a:r>
            <a:r>
              <a:rPr lang="en-US" dirty="0" err="1" smtClean="0"/>
              <a:t>y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Constructor</a:t>
            </a:r>
          </a:p>
          <a:p>
            <a:r>
              <a:rPr lang="en-US" dirty="0" err="1" smtClean="0"/>
              <a:t>getX</a:t>
            </a:r>
            <a:r>
              <a:rPr lang="en-US" dirty="0" smtClean="0"/>
              <a:t>()</a:t>
            </a:r>
          </a:p>
          <a:p>
            <a:r>
              <a:rPr lang="en-US" dirty="0" err="1" smtClean="0"/>
              <a:t>getY</a:t>
            </a:r>
            <a:r>
              <a:rPr lang="en-US" dirty="0" smtClean="0"/>
              <a:t>()</a:t>
            </a:r>
          </a:p>
          <a:p>
            <a:r>
              <a:rPr lang="en-US" dirty="0" smtClean="0"/>
              <a:t>Example:</a:t>
            </a:r>
          </a:p>
          <a:p>
            <a:pPr lvl="1">
              <a:buNone/>
            </a:pPr>
            <a:r>
              <a:rPr lang="en-US" dirty="0" err="1" smtClean="0"/>
              <a:t>p</a:t>
            </a:r>
            <a:r>
              <a:rPr lang="en-US" dirty="0" smtClean="0"/>
              <a:t> = Point(99, 21)</a:t>
            </a:r>
          </a:p>
          <a:p>
            <a:pPr lvl="1">
              <a:buNone/>
            </a:pPr>
            <a:r>
              <a:rPr lang="en-US" dirty="0" smtClean="0"/>
              <a:t>if (</a:t>
            </a:r>
            <a:r>
              <a:rPr lang="en-US" dirty="0" err="1" smtClean="0"/>
              <a:t>p.getX</a:t>
            </a:r>
            <a:r>
              <a:rPr lang="en-US" dirty="0" smtClean="0"/>
              <a:t>() == 99):</a:t>
            </a:r>
          </a:p>
          <a:p>
            <a:pPr lvl="2">
              <a:buNone/>
            </a:pPr>
            <a:r>
              <a:rPr lang="en-US" dirty="0" smtClean="0"/>
              <a:t>print "yes"</a:t>
            </a:r>
          </a:p>
          <a:p>
            <a:pPr lvl="1">
              <a:buNone/>
            </a:pPr>
            <a:r>
              <a:rPr lang="en-US" dirty="0" smtClean="0"/>
              <a:t>p.move(10,10)</a:t>
            </a:r>
          </a:p>
          <a:p>
            <a:pPr lvl="1">
              <a:buNone/>
            </a:pPr>
            <a:r>
              <a:rPr lang="en-US" dirty="0" smtClean="0"/>
              <a:t>if (</a:t>
            </a:r>
            <a:r>
              <a:rPr lang="en-US" dirty="0" err="1" smtClean="0"/>
              <a:t>p.getX</a:t>
            </a:r>
            <a:r>
              <a:rPr lang="en-US" dirty="0" smtClean="0"/>
              <a:t>() == 99):</a:t>
            </a:r>
          </a:p>
          <a:p>
            <a:pPr lvl="2">
              <a:buNone/>
            </a:pPr>
            <a:r>
              <a:rPr lang="en-US" dirty="0" smtClean="0"/>
              <a:t>print </a:t>
            </a:r>
            <a:r>
              <a:rPr lang="en-US" dirty="0" smtClean="0"/>
              <a:t>"no"</a:t>
            </a: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21D21C-CDD5-F643-9360-8369729F4A11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Line(point1, point2)</a:t>
            </a:r>
          </a:p>
          <a:p>
            <a:r>
              <a:rPr lang="en-US" dirty="0" smtClean="0"/>
              <a:t>getP1()</a:t>
            </a:r>
          </a:p>
          <a:p>
            <a:r>
              <a:rPr lang="en-US" dirty="0" smtClean="0"/>
              <a:t>getP2()</a:t>
            </a:r>
          </a:p>
          <a:p>
            <a:r>
              <a:rPr lang="en-US" dirty="0" smtClean="0"/>
              <a:t>Line from (10, 20) to (30, 40) is:</a:t>
            </a:r>
          </a:p>
          <a:p>
            <a:r>
              <a:rPr lang="en-US" dirty="0" smtClean="0"/>
              <a:t>L = Line(Point(10,20), Point(30,40))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21D21C-CDD5-F643-9360-8369729F4A11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2-Dimensional Shapes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Circle( </a:t>
            </a:r>
            <a:r>
              <a:rPr lang="en-US" dirty="0" err="1" smtClean="0"/>
              <a:t>centerPoint</a:t>
            </a:r>
            <a:r>
              <a:rPr lang="en-US" dirty="0" smtClean="0"/>
              <a:t>, radius )</a:t>
            </a:r>
          </a:p>
          <a:p>
            <a:pPr lvl="1"/>
            <a:r>
              <a:rPr lang="en-US" dirty="0" err="1" smtClean="0"/>
              <a:t>getCenter</a:t>
            </a:r>
            <a:r>
              <a:rPr lang="en-US" dirty="0" smtClean="0"/>
              <a:t>()</a:t>
            </a:r>
          </a:p>
          <a:p>
            <a:pPr lvl="1"/>
            <a:r>
              <a:rPr lang="en-US" dirty="0" err="1" smtClean="0"/>
              <a:t>getRadius</a:t>
            </a:r>
            <a:r>
              <a:rPr lang="en-US" dirty="0" smtClean="0"/>
              <a:t>()</a:t>
            </a:r>
          </a:p>
          <a:p>
            <a:r>
              <a:rPr lang="en-US" dirty="0" smtClean="0"/>
              <a:t>Rectangle( point1, point2 )</a:t>
            </a:r>
          </a:p>
          <a:p>
            <a:pPr lvl="1"/>
            <a:r>
              <a:rPr lang="en-US" dirty="0" smtClean="0"/>
              <a:t>Points at opposite corners of the rectangle</a:t>
            </a:r>
          </a:p>
          <a:p>
            <a:pPr lvl="1"/>
            <a:r>
              <a:rPr lang="en-US" dirty="0" smtClean="0"/>
              <a:t>getP1()</a:t>
            </a:r>
          </a:p>
          <a:p>
            <a:pPr lvl="1"/>
            <a:r>
              <a:rPr lang="en-US" dirty="0" smtClean="0"/>
              <a:t>getP2()</a:t>
            </a:r>
          </a:p>
          <a:p>
            <a:r>
              <a:rPr lang="en-US" dirty="0" smtClean="0"/>
              <a:t>Polygon( point1, point2, point3, ... )</a:t>
            </a:r>
          </a:p>
          <a:p>
            <a:pPr lvl="1"/>
            <a:r>
              <a:rPr lang="en-US" dirty="0" smtClean="0"/>
              <a:t>Arbitrary polygon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21D21C-CDD5-F643-9360-8369729F4A11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</a:majorFont>
      <a:minorFont>
        <a:latin typeface="News Gothic MT"/>
        <a:ea typeface=""/>
        <a:cs typeface=""/>
        <a:font script="Jpan" typeface="ＭＳ Ｐゴシック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2465</TotalTime>
  <Words>1440</Words>
  <Application>Microsoft Macintosh PowerPoint</Application>
  <PresentationFormat>On-screen Show (4:3)</PresentationFormat>
  <Paragraphs>200</Paragraphs>
  <Slides>18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Breeze</vt:lpstr>
      <vt:lpstr>Animation </vt:lpstr>
      <vt:lpstr>Status</vt:lpstr>
      <vt:lpstr>Problems using Graphics Library? </vt:lpstr>
      <vt:lpstr>Where We Were</vt:lpstr>
      <vt:lpstr>GraphWin Objects</vt:lpstr>
      <vt:lpstr>Graphical Objects</vt:lpstr>
      <vt:lpstr>Points</vt:lpstr>
      <vt:lpstr>Lines</vt:lpstr>
      <vt:lpstr>2-Dimensional Shapes</vt:lpstr>
      <vt:lpstr>Text Objects</vt:lpstr>
      <vt:lpstr>Uses of Graphics</vt:lpstr>
      <vt:lpstr>Duck Shoot</vt:lpstr>
      <vt:lpstr>Slide 13</vt:lpstr>
      <vt:lpstr>Slide 14</vt:lpstr>
      <vt:lpstr>Slide 15</vt:lpstr>
      <vt:lpstr>Slide 16</vt:lpstr>
      <vt:lpstr>Slide 17</vt:lpstr>
      <vt:lpstr>Slide 18</vt:lpstr>
    </vt:vector>
  </TitlesOfParts>
  <Company>University of Rochester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Study Computer Science using Python?</dc:title>
  <dc:creator>Henry Kautz</dc:creator>
  <cp:lastModifiedBy>Henry Kautz</cp:lastModifiedBy>
  <cp:revision>122</cp:revision>
  <dcterms:created xsi:type="dcterms:W3CDTF">2009-10-14T18:54:45Z</dcterms:created>
  <dcterms:modified xsi:type="dcterms:W3CDTF">2009-10-14T20:45:19Z</dcterms:modified>
</cp:coreProperties>
</file>