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  <p:sldMasterId id="2147483663" r:id="rId2"/>
    <p:sldMasterId id="2147483669" r:id="rId3"/>
  </p:sldMasterIdLst>
  <p:notesMasterIdLst>
    <p:notesMasterId r:id="rId31"/>
  </p:notesMasterIdLst>
  <p:sldIdLst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8" r:id="rId13"/>
    <p:sldId id="279" r:id="rId14"/>
    <p:sldId id="280" r:id="rId15"/>
    <p:sldId id="336" r:id="rId16"/>
    <p:sldId id="337" r:id="rId17"/>
    <p:sldId id="335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6" r:id="rId26"/>
    <p:sldId id="347" r:id="rId27"/>
    <p:sldId id="349" r:id="rId28"/>
    <p:sldId id="350" r:id="rId29"/>
    <p:sldId id="35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CE1E-3CDD-7841-AFCE-1DBF46CD787C}" type="datetimeFigureOut">
              <a:rPr lang="en-US" smtClean="0"/>
              <a:t>12/2/09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BC04C-E618-7447-B1C9-26997A119B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3DAE-B660-0741-AC11-37ACC014E0A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7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464633-3B31-DC4B-A346-19A651E540C2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9A2C0-E730-DE40-9046-FD2A043CC12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1715A-0673-3244-8848-5405FF2B146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F0F3C-FC8C-B64F-A2E1-C45873ED2540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5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EBF74-B1A0-D34D-B3E3-E7B8A5D0E2B4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F9A30-8C6C-4C43-91C7-E3CCA857EBF2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E0247-FBA2-2344-B8F1-97811B6E3073}" type="slidenum">
              <a:rPr lang="en-US"/>
              <a:pPr/>
              <a:t>15</a:t>
            </a:fld>
            <a:endParaRPr lang="en-US"/>
          </a:p>
        </p:txBody>
      </p:sp>
      <p:sp>
        <p:nvSpPr>
          <p:cNvPr id="583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098550" y="676275"/>
            <a:ext cx="4603750" cy="3452813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3175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1524F-0A72-F848-9F75-B6644A2BD71C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3880C-8FBF-7545-B8ED-8F1047D5B35D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4F869-B68F-1D4C-BE9D-D0CFFE8F117F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6B5A6-EE1B-ED4E-A0BB-4DBF602AE0B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81DC25-A4AA-6543-B575-2A5D5DAB2C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8B9ED-A5DE-4A45-ABC1-F0B71D9FD0D0}" type="slidenum">
              <a:rPr lang="en-US">
                <a:solidFill>
                  <a:srgbClr val="FFFFCC"/>
                </a:solidFill>
              </a:rPr>
              <a:pPr/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D21C-CDD5-F643-9360-8369729F4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eaLnBrk="0" fontAlgn="base" hangingPunct="0"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algn="ctr" defTabSz="914400" eaLnBrk="0" fontAlgn="base" hangingPunct="0"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eaLnBrk="0" fontAlgn="base" hangingPunct="0">
              <a:spcAft>
                <a:spcPct val="0"/>
              </a:spcAft>
            </a:pPr>
            <a:fld id="{BBB4CAE1-0D80-5B49-942C-81EB22CEBB88}" type="slidenum">
              <a:rPr lang="en-US">
                <a:solidFill>
                  <a:srgbClr val="FFFFFF"/>
                </a:solidFill>
              </a:rPr>
              <a:pPr defTabSz="914400"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ymbol" charset="2"/>
        <a:buChar char="·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ú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CC"/>
                </a:solidFill>
                <a:latin typeface="Times New Roman" pitchFamily="48" charset="0"/>
              </a:endParaRPr>
            </a:p>
          </p:txBody>
        </p:sp>
        <p:sp>
          <p:nvSpPr>
            <p:cNvPr id="3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CC"/>
                </a:solidFill>
                <a:latin typeface="Times New Roman" pitchFamily="48" charset="0"/>
              </a:endParaRPr>
            </a:p>
          </p:txBody>
        </p:sp>
        <p:sp>
          <p:nvSpPr>
            <p:cNvPr id="4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CC"/>
                </a:solidFill>
                <a:latin typeface="Times New Roman" pitchFamily="48" charset="0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CC"/>
                </a:solidFill>
                <a:latin typeface="Times New Roman" pitchFamily="48" charset="0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CC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525ADCB-70CF-4A4F-BFAF-28A025EA39FD}" type="slidenum">
              <a:rPr lang="en-US">
                <a:solidFill>
                  <a:srgbClr val="FFFFCC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CC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Comic Sans MS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wmf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Future of Computing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CSC 161: The Art of Programming</a:t>
            </a:r>
          </a:p>
          <a:p>
            <a:r>
              <a:rPr lang="en-US" dirty="0" smtClean="0"/>
              <a:t>Prof. Henry Kautz</a:t>
            </a:r>
            <a:endParaRPr lang="en-US" dirty="0" smtClean="0"/>
          </a:p>
          <a:p>
            <a:r>
              <a:rPr lang="en-US" dirty="0" smtClean="0"/>
              <a:t>12/2/</a:t>
            </a:r>
            <a:r>
              <a:rPr lang="en-US" dirty="0" smtClean="0"/>
              <a:t>2009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123E229-EFD9-284E-A24E-CEDE8B79817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/>
          <a:lstStyle/>
          <a:p>
            <a:r>
              <a:rPr lang="en-US" sz="4000"/>
              <a:t>Growing Ubiquitous Sensing Infrastructure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3820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GPS</a:t>
            </a:r>
          </a:p>
          <a:p>
            <a:pPr>
              <a:lnSpc>
                <a:spcPct val="80000"/>
              </a:lnSpc>
            </a:pPr>
            <a:r>
              <a:rPr lang="en-US" sz="2000"/>
              <a:t>Wi-Fi localization</a:t>
            </a:r>
          </a:p>
          <a:p>
            <a:pPr>
              <a:lnSpc>
                <a:spcPct val="80000"/>
              </a:lnSpc>
            </a:pPr>
            <a:r>
              <a:rPr lang="en-US" sz="2000"/>
              <a:t>RFID tags</a:t>
            </a:r>
          </a:p>
          <a:p>
            <a:pPr>
              <a:lnSpc>
                <a:spcPct val="80000"/>
              </a:lnSpc>
            </a:pPr>
            <a:r>
              <a:rPr lang="en-US" sz="2000"/>
              <a:t>Wearable sensors</a:t>
            </a:r>
          </a:p>
        </p:txBody>
      </p:sp>
      <p:pic>
        <p:nvPicPr>
          <p:cNvPr id="526340" name="Picture 4" descr="RIMG0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600"/>
            <a:ext cx="2638425" cy="1979613"/>
          </a:xfrm>
          <a:prstGeom prst="rect">
            <a:avLst/>
          </a:prstGeom>
          <a:noFill/>
        </p:spPr>
      </p:pic>
      <p:pic>
        <p:nvPicPr>
          <p:cNvPr id="526341" name="Picture 5" descr="cover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524000"/>
            <a:ext cx="3124200" cy="2955925"/>
          </a:xfrm>
          <a:prstGeom prst="rect">
            <a:avLst/>
          </a:prstGeom>
          <a:noFill/>
        </p:spPr>
      </p:pic>
      <p:pic>
        <p:nvPicPr>
          <p:cNvPr id="526342" name="Picture 6" descr="MS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724400"/>
            <a:ext cx="5257800" cy="1706563"/>
          </a:xfrm>
          <a:prstGeom prst="rect">
            <a:avLst/>
          </a:prstGeom>
          <a:noFill/>
        </p:spPr>
      </p:pic>
      <p:pic>
        <p:nvPicPr>
          <p:cNvPr id="526343" name="Picture 7" descr="rfiedtag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505200"/>
            <a:ext cx="2117725" cy="157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Advances in  Artificial Intelligence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667000"/>
            <a:ext cx="3200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Graphical models</a:t>
            </a:r>
          </a:p>
          <a:p>
            <a:pPr>
              <a:lnSpc>
                <a:spcPct val="90000"/>
              </a:lnSpc>
            </a:pPr>
            <a:r>
              <a:rPr lang="en-US" sz="2400"/>
              <a:t>Particle filtering</a:t>
            </a:r>
          </a:p>
          <a:p>
            <a:pPr>
              <a:lnSpc>
                <a:spcPct val="90000"/>
              </a:lnSpc>
            </a:pPr>
            <a:r>
              <a:rPr lang="en-US" sz="2400"/>
              <a:t>Belief propagation</a:t>
            </a:r>
          </a:p>
          <a:p>
            <a:pPr>
              <a:lnSpc>
                <a:spcPct val="90000"/>
              </a:lnSpc>
            </a:pPr>
            <a:r>
              <a:rPr lang="en-US" sz="2400"/>
              <a:t>Statistical relational learning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534533" name="Picture 5" descr="parti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971800"/>
            <a:ext cx="2439988" cy="2027238"/>
          </a:xfrm>
          <a:prstGeom prst="rect">
            <a:avLst/>
          </a:prstGeom>
          <a:noFill/>
        </p:spPr>
      </p:pic>
      <p:pic>
        <p:nvPicPr>
          <p:cNvPr id="534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0"/>
            <a:ext cx="2479675" cy="335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34535" name="Picture 7" descr="example-axiom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257800"/>
            <a:ext cx="5410200" cy="1293813"/>
          </a:xfrm>
          <a:prstGeom prst="rect">
            <a:avLst/>
          </a:prstGeom>
          <a:noFill/>
        </p:spPr>
      </p:pic>
      <p:pic>
        <p:nvPicPr>
          <p:cNvPr id="534536" name="Picture 8" descr="cr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447800"/>
            <a:ext cx="311785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/>
              <a:t>Crisis in Caring for the Cognitively Disabled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91000"/>
            <a:ext cx="4038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Epidemic of Alzheimer’s</a:t>
            </a:r>
          </a:p>
          <a:p>
            <a:pPr>
              <a:lnSpc>
                <a:spcPct val="80000"/>
              </a:lnSpc>
            </a:pPr>
            <a:r>
              <a:rPr lang="en-US" sz="2000"/>
              <a:t>Community integration of 7.5 million citizens with MR </a:t>
            </a:r>
          </a:p>
          <a:p>
            <a:pPr>
              <a:lnSpc>
                <a:spcPct val="80000"/>
              </a:lnSpc>
            </a:pPr>
            <a:r>
              <a:rPr lang="en-US" sz="2000"/>
              <a:t>100,000 @ year disabled by TBI</a:t>
            </a:r>
          </a:p>
          <a:p>
            <a:pPr>
              <a:lnSpc>
                <a:spcPct val="80000"/>
              </a:lnSpc>
            </a:pPr>
            <a:r>
              <a:rPr lang="en-US" sz="2000"/>
              <a:t>Post-traumatic stress syndrome</a:t>
            </a:r>
          </a:p>
          <a:p>
            <a:pPr>
              <a:lnSpc>
                <a:spcPct val="80000"/>
              </a:lnSpc>
            </a:pPr>
            <a:r>
              <a:rPr lang="en-US" sz="2000"/>
              <a:t>Caregiver burnout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540677" name="Picture 5" descr="popul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4772025" cy="23907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447800"/>
            <a:ext cx="3295650" cy="2843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40680" name="Picture 8" descr="diane-fenster-post-traumat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572000"/>
            <a:ext cx="1946275" cy="196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Pioneering an Emerging Area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Assisted Cognition</a:t>
            </a:r>
          </a:p>
          <a:p>
            <a:pPr lvl="1"/>
            <a:r>
              <a:rPr lang="en-US"/>
              <a:t>Computer systems that enhance the abilities, independence, and safety of persons with cognitive disabilities</a:t>
            </a:r>
          </a:p>
          <a:p>
            <a:pPr lvl="2"/>
            <a:r>
              <a:rPr lang="en-US"/>
              <a:t>Aging and age-related diseases</a:t>
            </a:r>
          </a:p>
          <a:p>
            <a:pPr lvl="2"/>
            <a:r>
              <a:rPr lang="en-US"/>
              <a:t>Brain injury</a:t>
            </a:r>
          </a:p>
          <a:p>
            <a:pPr lvl="2"/>
            <a:r>
              <a:rPr lang="en-US"/>
              <a:t>Developmental disabilities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Computer caregivers</a:t>
            </a:r>
          </a:p>
        </p:txBody>
      </p:sp>
      <p:pic>
        <p:nvPicPr>
          <p:cNvPr id="21508" name="Picture 5" descr="ac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648200"/>
            <a:ext cx="251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Maintaining a daily schedule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Compensating for memory problems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Compensating for lowered self-initiative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Step-by-step task prompting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Navigation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Indoors and outdoors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tx2"/>
                </a:solidFill>
              </a:rPr>
              <a:t>Safety and health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Need for immediate help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Long term health trends</a:t>
            </a:r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6858000" y="3657600"/>
            <a:ext cx="1169988" cy="1897063"/>
            <a:chOff x="2880" y="2700"/>
            <a:chExt cx="6365" cy="10533"/>
          </a:xfrm>
        </p:grpSpPr>
        <p:pic>
          <p:nvPicPr>
            <p:cNvPr id="2253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700"/>
              <a:ext cx="6365" cy="10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0" y="3960"/>
              <a:ext cx="5040" cy="5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105400" cy="533400"/>
          </a:xfrm>
          <a:noFill/>
        </p:spPr>
        <p:txBody>
          <a:bodyPr/>
          <a:lstStyle/>
          <a:p>
            <a:r>
              <a:rPr lang="en-US" sz="3600"/>
              <a:t>General Architecture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11430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2895600" y="1219200"/>
            <a:ext cx="2819400" cy="381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>
              <a:latin typeface="Arial Unicode MS" charset="0"/>
            </a:endParaRPr>
          </a:p>
        </p:txBody>
      </p:sp>
      <p:sp>
        <p:nvSpPr>
          <p:cNvPr id="582661" name="AutoShape 5"/>
          <p:cNvSpPr>
            <a:spLocks noChangeArrowheads="1"/>
          </p:cNvSpPr>
          <p:nvPr/>
        </p:nvSpPr>
        <p:spPr bwMode="auto">
          <a:xfrm>
            <a:off x="914400" y="3048000"/>
            <a:ext cx="1371600" cy="1600200"/>
          </a:xfrm>
          <a:prstGeom prst="can">
            <a:avLst>
              <a:gd name="adj" fmla="val 291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>
              <a:latin typeface="Arial Unicode MS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user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profile</a:t>
            </a:r>
            <a:endParaRPr lang="en-US" sz="1800">
              <a:latin typeface="Arial Unicode MS" charset="0"/>
            </a:endParaRPr>
          </a:p>
        </p:txBody>
      </p:sp>
      <p:sp>
        <p:nvSpPr>
          <p:cNvPr id="582662" name="AutoShape 6"/>
          <p:cNvSpPr>
            <a:spLocks noChangeArrowheads="1"/>
          </p:cNvSpPr>
          <p:nvPr/>
        </p:nvSpPr>
        <p:spPr bwMode="auto">
          <a:xfrm>
            <a:off x="609600" y="914400"/>
            <a:ext cx="1371600" cy="1752600"/>
          </a:xfrm>
          <a:prstGeom prst="can">
            <a:avLst>
              <a:gd name="adj" fmla="val 31944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common-</a:t>
            </a:r>
            <a:br>
              <a:rPr lang="en-US" sz="2000">
                <a:latin typeface="Arial Unicode MS" charset="0"/>
              </a:rPr>
            </a:br>
            <a:r>
              <a:rPr lang="en-US" sz="2000">
                <a:latin typeface="Arial Unicode MS" charset="0"/>
              </a:rPr>
              <a:t>sense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knowledge</a:t>
            </a:r>
          </a:p>
        </p:txBody>
      </p:sp>
      <p:sp>
        <p:nvSpPr>
          <p:cNvPr id="582663" name="AutoShape 7"/>
          <p:cNvSpPr>
            <a:spLocks noChangeArrowheads="1"/>
          </p:cNvSpPr>
          <p:nvPr/>
        </p:nvSpPr>
        <p:spPr bwMode="auto">
          <a:xfrm>
            <a:off x="4267200" y="5486400"/>
            <a:ext cx="914400" cy="5334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>
              <a:latin typeface="Arial Unicode MS" charset="0"/>
            </a:endParaRPr>
          </a:p>
        </p:txBody>
      </p:sp>
      <p:sp>
        <p:nvSpPr>
          <p:cNvPr id="582664" name="Text Box 8"/>
          <p:cNvSpPr txBox="1">
            <a:spLocks noChangeArrowheads="1"/>
          </p:cNvSpPr>
          <p:nvPr/>
        </p:nvSpPr>
        <p:spPr bwMode="auto">
          <a:xfrm>
            <a:off x="3962400" y="6035675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2000">
                <a:latin typeface="Arial Unicode MS" charset="0"/>
              </a:rPr>
              <a:t>sensors</a:t>
            </a:r>
          </a:p>
        </p:txBody>
      </p:sp>
      <p:sp>
        <p:nvSpPr>
          <p:cNvPr id="582667" name="AutoShape 11"/>
          <p:cNvSpPr>
            <a:spLocks noChangeArrowheads="1"/>
          </p:cNvSpPr>
          <p:nvPr/>
        </p:nvSpPr>
        <p:spPr bwMode="auto">
          <a:xfrm>
            <a:off x="6172200" y="1981200"/>
            <a:ext cx="2362200" cy="11430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decision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making</a:t>
            </a:r>
          </a:p>
        </p:txBody>
      </p:sp>
      <p:sp>
        <p:nvSpPr>
          <p:cNvPr id="582668" name="AutoShape 12"/>
          <p:cNvSpPr>
            <a:spLocks noChangeArrowheads="1"/>
          </p:cNvSpPr>
          <p:nvPr/>
        </p:nvSpPr>
        <p:spPr bwMode="auto">
          <a:xfrm rot="10800000">
            <a:off x="6096000" y="4419600"/>
            <a:ext cx="914400" cy="5334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>
              <a:latin typeface="Arial Unicode MS" charset="0"/>
            </a:endParaRPr>
          </a:p>
        </p:txBody>
      </p:sp>
      <p:sp>
        <p:nvSpPr>
          <p:cNvPr id="582669" name="AutoShape 13"/>
          <p:cNvSpPr>
            <a:spLocks noChangeArrowheads="1"/>
          </p:cNvSpPr>
          <p:nvPr/>
        </p:nvSpPr>
        <p:spPr bwMode="auto">
          <a:xfrm rot="10800000">
            <a:off x="7620000" y="4419600"/>
            <a:ext cx="914400" cy="5334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2000">
              <a:latin typeface="Arial Unicode MS" charset="0"/>
            </a:endParaRPr>
          </a:p>
        </p:txBody>
      </p:sp>
      <p:sp>
        <p:nvSpPr>
          <p:cNvPr id="582670" name="Text Box 14"/>
          <p:cNvSpPr txBox="1">
            <a:spLocks noChangeArrowheads="1"/>
          </p:cNvSpPr>
          <p:nvPr/>
        </p:nvSpPr>
        <p:spPr bwMode="auto">
          <a:xfrm>
            <a:off x="5964238" y="5076825"/>
            <a:ext cx="1160462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user</a:t>
            </a:r>
            <a:br>
              <a:rPr lang="en-US" sz="2000">
                <a:latin typeface="Arial Unicode MS" charset="0"/>
              </a:rPr>
            </a:br>
            <a:r>
              <a:rPr lang="en-US" sz="2000">
                <a:latin typeface="Arial Unicode MS" charset="0"/>
              </a:rPr>
              <a:t>interface</a:t>
            </a:r>
          </a:p>
        </p:txBody>
      </p:sp>
      <p:sp>
        <p:nvSpPr>
          <p:cNvPr id="582671" name="Text Box 15"/>
          <p:cNvSpPr txBox="1">
            <a:spLocks noChangeArrowheads="1"/>
          </p:cNvSpPr>
          <p:nvPr/>
        </p:nvSpPr>
        <p:spPr bwMode="auto">
          <a:xfrm>
            <a:off x="7529513" y="5076825"/>
            <a:ext cx="12287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caregiver</a:t>
            </a:r>
            <a:br>
              <a:rPr lang="en-US" sz="2000">
                <a:latin typeface="Arial Unicode MS" charset="0"/>
              </a:rPr>
            </a:br>
            <a:r>
              <a:rPr lang="en-US" sz="2000">
                <a:latin typeface="Arial Unicode MS" charset="0"/>
              </a:rPr>
              <a:t>alerts</a:t>
            </a:r>
          </a:p>
        </p:txBody>
      </p:sp>
      <p:sp>
        <p:nvSpPr>
          <p:cNvPr id="582672" name="Line 16"/>
          <p:cNvSpPr>
            <a:spLocks noChangeShapeType="1"/>
          </p:cNvSpPr>
          <p:nvPr/>
        </p:nvSpPr>
        <p:spPr bwMode="auto">
          <a:xfrm flipV="1">
            <a:off x="4724400" y="5029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4" name="Line 18"/>
          <p:cNvSpPr>
            <a:spLocks noChangeShapeType="1"/>
          </p:cNvSpPr>
          <p:nvPr/>
        </p:nvSpPr>
        <p:spPr bwMode="auto">
          <a:xfrm>
            <a:off x="6553200" y="3124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5" name="Line 19"/>
          <p:cNvSpPr>
            <a:spLocks noChangeShapeType="1"/>
          </p:cNvSpPr>
          <p:nvPr/>
        </p:nvSpPr>
        <p:spPr bwMode="auto">
          <a:xfrm>
            <a:off x="8077200" y="3124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6" name="Line 20"/>
          <p:cNvSpPr>
            <a:spLocks noChangeShapeType="1"/>
          </p:cNvSpPr>
          <p:nvPr/>
        </p:nvSpPr>
        <p:spPr bwMode="auto">
          <a:xfrm>
            <a:off x="5715000" y="2590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7" name="Line 21"/>
          <p:cNvSpPr>
            <a:spLocks noChangeShapeType="1"/>
          </p:cNvSpPr>
          <p:nvPr/>
        </p:nvSpPr>
        <p:spPr bwMode="auto">
          <a:xfrm>
            <a:off x="1981200" y="1905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8" name="Line 22"/>
          <p:cNvSpPr>
            <a:spLocks noChangeShapeType="1"/>
          </p:cNvSpPr>
          <p:nvPr/>
        </p:nvSpPr>
        <p:spPr bwMode="auto">
          <a:xfrm>
            <a:off x="2286000" y="3810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79" name="AutoShape 23"/>
          <p:cNvSpPr>
            <a:spLocks noChangeArrowheads="1"/>
          </p:cNvSpPr>
          <p:nvPr/>
        </p:nvSpPr>
        <p:spPr bwMode="auto">
          <a:xfrm>
            <a:off x="3124200" y="4191000"/>
            <a:ext cx="2438400" cy="6096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>
                <a:latin typeface="Arial Unicode MS" charset="0"/>
              </a:rPr>
              <a:t>physical behavior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124200" y="1447800"/>
            <a:ext cx="2438400" cy="914400"/>
            <a:chOff x="1968" y="912"/>
            <a:chExt cx="1536" cy="576"/>
          </a:xfrm>
        </p:grpSpPr>
        <p:sp>
          <p:nvSpPr>
            <p:cNvPr id="582681" name="AutoShape 25"/>
            <p:cNvSpPr>
              <a:spLocks noChangeArrowheads="1"/>
            </p:cNvSpPr>
            <p:nvPr/>
          </p:nvSpPr>
          <p:spPr bwMode="auto">
            <a:xfrm>
              <a:off x="1968" y="912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 Unicode MS" charset="0"/>
                </a:rPr>
                <a:t>cognitive state</a:t>
              </a:r>
            </a:p>
          </p:txBody>
        </p:sp>
        <p:sp>
          <p:nvSpPr>
            <p:cNvPr id="582682" name="Line 26"/>
            <p:cNvSpPr>
              <a:spLocks noChangeShapeType="1"/>
            </p:cNvSpPr>
            <p:nvPr/>
          </p:nvSpPr>
          <p:spPr bwMode="auto">
            <a:xfrm>
              <a:off x="2736" y="12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124200" y="2362200"/>
            <a:ext cx="2438400" cy="914400"/>
            <a:chOff x="1968" y="1488"/>
            <a:chExt cx="1536" cy="576"/>
          </a:xfrm>
        </p:grpSpPr>
        <p:sp>
          <p:nvSpPr>
            <p:cNvPr id="582684" name="AutoShape 28"/>
            <p:cNvSpPr>
              <a:spLocks noChangeArrowheads="1"/>
            </p:cNvSpPr>
            <p:nvPr/>
          </p:nvSpPr>
          <p:spPr bwMode="auto">
            <a:xfrm>
              <a:off x="1968" y="1488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 Unicode MS" charset="0"/>
                </a:rPr>
                <a:t>intentions</a:t>
              </a:r>
            </a:p>
          </p:txBody>
        </p:sp>
        <p:sp>
          <p:nvSpPr>
            <p:cNvPr id="582685" name="Line 29"/>
            <p:cNvSpPr>
              <a:spLocks noChangeShapeType="1"/>
            </p:cNvSpPr>
            <p:nvPr/>
          </p:nvSpPr>
          <p:spPr bwMode="auto">
            <a:xfrm>
              <a:off x="2736" y="187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124200" y="3276600"/>
            <a:ext cx="2438400" cy="914400"/>
            <a:chOff x="1968" y="2064"/>
            <a:chExt cx="1536" cy="576"/>
          </a:xfrm>
        </p:grpSpPr>
        <p:sp>
          <p:nvSpPr>
            <p:cNvPr id="582687" name="AutoShape 31"/>
            <p:cNvSpPr>
              <a:spLocks noChangeArrowheads="1"/>
            </p:cNvSpPr>
            <p:nvPr/>
          </p:nvSpPr>
          <p:spPr bwMode="auto">
            <a:xfrm>
              <a:off x="1968" y="2064"/>
              <a:ext cx="1536" cy="38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Arial Unicode MS" charset="0"/>
                </a:rPr>
                <a:t>activities</a:t>
              </a:r>
            </a:p>
          </p:txBody>
        </p:sp>
        <p:sp>
          <p:nvSpPr>
            <p:cNvPr id="582688" name="Line 32"/>
            <p:cNvSpPr>
              <a:spLocks noChangeShapeType="1"/>
            </p:cNvSpPr>
            <p:nvPr/>
          </p:nvSpPr>
          <p:spPr bwMode="auto">
            <a:xfrm>
              <a:off x="2736" y="24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2689" name="AutoShape 33"/>
          <p:cNvSpPr>
            <a:spLocks noChangeArrowheads="1"/>
          </p:cNvSpPr>
          <p:nvPr/>
        </p:nvSpPr>
        <p:spPr bwMode="auto">
          <a:xfrm>
            <a:off x="304800" y="5410200"/>
            <a:ext cx="2362200" cy="11430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>
                <a:latin typeface="Arial Unicode MS" charset="0"/>
              </a:rPr>
              <a:t>machine</a:t>
            </a:r>
            <a:br>
              <a:rPr lang="en-US" sz="2000">
                <a:latin typeface="Arial Unicode MS" charset="0"/>
              </a:rPr>
            </a:br>
            <a:r>
              <a:rPr lang="en-US" sz="2000">
                <a:latin typeface="Arial Unicode MS" charset="0"/>
              </a:rPr>
              <a:t>learning</a:t>
            </a:r>
          </a:p>
        </p:txBody>
      </p:sp>
      <p:sp>
        <p:nvSpPr>
          <p:cNvPr id="582691" name="Line 35"/>
          <p:cNvSpPr>
            <a:spLocks noChangeShapeType="1"/>
          </p:cNvSpPr>
          <p:nvPr/>
        </p:nvSpPr>
        <p:spPr bwMode="auto">
          <a:xfrm flipV="1">
            <a:off x="762000" y="25908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692" name="Line 36"/>
          <p:cNvSpPr>
            <a:spLocks noChangeShapeType="1"/>
          </p:cNvSpPr>
          <p:nvPr/>
        </p:nvSpPr>
        <p:spPr bwMode="auto">
          <a:xfrm flipV="1">
            <a:off x="1447800" y="46482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82693" name="AutoShape 37"/>
          <p:cNvCxnSpPr>
            <a:cxnSpLocks noChangeShapeType="1"/>
          </p:cNvCxnSpPr>
          <p:nvPr/>
        </p:nvCxnSpPr>
        <p:spPr bwMode="auto">
          <a:xfrm flipV="1">
            <a:off x="2667000" y="5048250"/>
            <a:ext cx="838200" cy="87630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 type="triangle" w="lg" len="lg"/>
            <a:tailEnd type="none" w="lg" len="lg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4648200" cy="1219200"/>
          </a:xfrm>
        </p:spPr>
        <p:txBody>
          <a:bodyPr/>
          <a:lstStyle/>
          <a:p>
            <a:r>
              <a:rPr lang="en-US"/>
              <a:t>Activity of Daily Living Monitoring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4419600" cy="3810000"/>
          </a:xfrm>
        </p:spPr>
        <p:txBody>
          <a:bodyPr/>
          <a:lstStyle/>
          <a:p>
            <a:r>
              <a:rPr lang="en-US"/>
              <a:t>Goal: Accurate, automated ADL logs</a:t>
            </a:r>
          </a:p>
          <a:p>
            <a:pPr lvl="1"/>
            <a:r>
              <a:rPr lang="en-US"/>
              <a:t>Changes in routine often precursor to illness, accidents</a:t>
            </a:r>
          </a:p>
          <a:p>
            <a:pPr lvl="1"/>
            <a:r>
              <a:rPr lang="en-US"/>
              <a:t>Human monitoring intrusive &amp; inaccurate</a:t>
            </a:r>
          </a:p>
        </p:txBody>
      </p:sp>
      <p:pic>
        <p:nvPicPr>
          <p:cNvPr id="23556" name="Picture 4" descr="care_screensh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95400"/>
            <a:ext cx="3325813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5113"/>
            <a:ext cx="8610600" cy="1182687"/>
          </a:xfrm>
        </p:spPr>
        <p:txBody>
          <a:bodyPr/>
          <a:lstStyle/>
          <a:p>
            <a:r>
              <a:rPr lang="en-US" sz="3600"/>
              <a:t>Object-Based Activity Recognition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077200" cy="3910013"/>
          </a:xfrm>
        </p:spPr>
        <p:txBody>
          <a:bodyPr/>
          <a:lstStyle/>
          <a:p>
            <a:r>
              <a:rPr lang="en-US"/>
              <a:t>Activities of daily living involve the manipulation of many physical objects</a:t>
            </a:r>
          </a:p>
          <a:p>
            <a:pPr lvl="1"/>
            <a:r>
              <a:rPr lang="en-US"/>
              <a:t>Kitchen: stove, pans, dishes, …</a:t>
            </a:r>
          </a:p>
          <a:p>
            <a:pPr lvl="1"/>
            <a:r>
              <a:rPr lang="en-US"/>
              <a:t>Bathroom: toothbrush, shampoo, towel, …</a:t>
            </a:r>
          </a:p>
          <a:p>
            <a:pPr lvl="1"/>
            <a:r>
              <a:rPr lang="en-US"/>
              <a:t>Bedroom: linen, dresser, clock, clothing, …</a:t>
            </a:r>
          </a:p>
          <a:p>
            <a:r>
              <a:rPr lang="en-US">
                <a:solidFill>
                  <a:schemeClr val="tx2"/>
                </a:solidFill>
              </a:rPr>
              <a:t>We can recognize activities from a time-sequence of object touches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8350"/>
            <a:ext cx="7772400" cy="765175"/>
          </a:xfrm>
          <a:noFill/>
        </p:spPr>
        <p:txBody>
          <a:bodyPr/>
          <a:lstStyle/>
          <a:p>
            <a:pPr marL="25400">
              <a:tabLst>
                <a:tab pos="1538288" algn="l"/>
              </a:tabLst>
            </a:pPr>
            <a:r>
              <a:rPr lang="en-US"/>
              <a:t>Sensing Object Manipulation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2438400"/>
            <a:ext cx="4289425" cy="3886200"/>
          </a:xfrm>
          <a:noFill/>
        </p:spPr>
        <p:txBody>
          <a:bodyPr lIns="64248" tIns="32123" rIns="64248" bIns="32123"/>
          <a:lstStyle/>
          <a:p>
            <a:pPr marL="798513" indent="-479425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800"/>
              <a:t>RFID: Radio-frequency identification tags</a:t>
            </a:r>
          </a:p>
          <a:p>
            <a:pPr marL="1370013" lvl="1" indent="-481013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400"/>
              <a:t>Small</a:t>
            </a:r>
          </a:p>
          <a:p>
            <a:pPr marL="1370013" lvl="1" indent="-481013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400"/>
              <a:t>Semi-passive</a:t>
            </a:r>
          </a:p>
          <a:p>
            <a:pPr marL="1370013" lvl="1" indent="-481013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400"/>
              <a:t>Durable</a:t>
            </a:r>
          </a:p>
          <a:p>
            <a:pPr marL="1370013" lvl="1" indent="-481013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400"/>
              <a:t>Cheap</a:t>
            </a:r>
          </a:p>
          <a:p>
            <a:pPr marL="798513" indent="-479425">
              <a:lnSpc>
                <a:spcPct val="90000"/>
              </a:lnSpc>
              <a:spcAft>
                <a:spcPts val="13"/>
              </a:spcAft>
              <a:tabLst>
                <a:tab pos="1030288" algn="l"/>
              </a:tabLst>
            </a:pPr>
            <a:r>
              <a:rPr lang="en-US" sz="2800"/>
              <a:t>Near future: use products’ own tags</a:t>
            </a:r>
          </a:p>
        </p:txBody>
      </p:sp>
      <p:pic>
        <p:nvPicPr>
          <p:cNvPr id="25604" name="Picture 4" descr="coff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0"/>
            <a:ext cx="11271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toothbru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57600"/>
            <a:ext cx="22733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343150"/>
            <a:ext cx="1619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shirt-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419600"/>
            <a:ext cx="12620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Wearable RFID Reader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29200"/>
            <a:ext cx="84582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Bracelet reads tags near hand, transmits information wirelessly to monitoring system</a:t>
            </a:r>
          </a:p>
          <a:p>
            <a:pPr>
              <a:lnSpc>
                <a:spcPct val="90000"/>
              </a:lnSpc>
            </a:pPr>
            <a:r>
              <a:rPr lang="en-US" sz="2400"/>
              <a:t>Soon will be built into a wristwatch</a:t>
            </a:r>
          </a:p>
        </p:txBody>
      </p:sp>
      <p:pic>
        <p:nvPicPr>
          <p:cNvPr id="26628" name="Picture 5" descr="new-brace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362200"/>
            <a:ext cx="32321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Design CS 161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first time CS 161 has been offered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I would like your help in designing the course for the next time it is taught</a:t>
            </a:r>
            <a:endParaRPr lang="en-US" dirty="0" smtClean="0">
              <a:solidFill>
                <a:srgbClr val="E2751D"/>
              </a:solidFill>
            </a:endParaRPr>
          </a:p>
          <a:p>
            <a:r>
              <a:rPr lang="en-US" dirty="0" smtClean="0"/>
              <a:t>Please take 15 minutes to fill out this survey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It is </a:t>
            </a:r>
            <a:r>
              <a:rPr lang="en-US" dirty="0" smtClean="0">
                <a:solidFill>
                  <a:schemeClr val="accent3"/>
                </a:solidFill>
              </a:rPr>
              <a:t>not </a:t>
            </a:r>
            <a:r>
              <a:rPr lang="en-US" dirty="0" smtClean="0">
                <a:solidFill>
                  <a:srgbClr val="595959"/>
                </a:solidFill>
              </a:rPr>
              <a:t>the course evaluation, </a:t>
            </a:r>
            <a:r>
              <a:rPr lang="en-US" dirty="0" smtClean="0">
                <a:solidFill>
                  <a:srgbClr val="595959"/>
                </a:solidFill>
              </a:rPr>
              <a:t>you still should complete the online evaluation</a:t>
            </a:r>
            <a:endParaRPr lang="en-US" dirty="0" smtClean="0">
              <a:solidFill>
                <a:srgbClr val="595959"/>
              </a:solidFill>
            </a:endParaRPr>
          </a:p>
          <a:p>
            <a:r>
              <a:rPr lang="en-US" dirty="0" smtClean="0"/>
              <a:t>Instead</a:t>
            </a:r>
            <a:r>
              <a:rPr lang="en-US" dirty="0" smtClean="0"/>
              <a:t>:</a:t>
            </a:r>
            <a:r>
              <a:rPr lang="en-US" dirty="0" smtClean="0"/>
              <a:t> we want to know what </a:t>
            </a:r>
            <a:r>
              <a:rPr lang="en-US" dirty="0" smtClean="0"/>
              <a:t>material in the course</a:t>
            </a:r>
            <a:r>
              <a:rPr lang="en-US" dirty="0" smtClean="0"/>
              <a:t> </a:t>
            </a:r>
            <a:r>
              <a:rPr lang="en-US" dirty="0" smtClean="0"/>
              <a:t>we should </a:t>
            </a:r>
            <a:r>
              <a:rPr lang="en-US" dirty="0" smtClean="0"/>
              <a:t>keep </a:t>
            </a:r>
            <a:r>
              <a:rPr lang="en-US" dirty="0" smtClean="0"/>
              <a:t>or replace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1D21C-CDD5-F643-9360-8369729F4A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/>
              <a:t>Interpreting the Sensor Data: Machine Learning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Machine learning</a:t>
            </a:r>
            <a:r>
              <a:rPr lang="en-US" sz="2400"/>
              <a:t> algorithms automatically create the recognition system from training examples</a:t>
            </a:r>
          </a:p>
          <a:p>
            <a:pPr>
              <a:lnSpc>
                <a:spcPct val="90000"/>
              </a:lnSpc>
            </a:pPr>
            <a:r>
              <a:rPr lang="en-US" sz="2400"/>
              <a:t>Can handle sensor noise and user errors</a:t>
            </a:r>
          </a:p>
        </p:txBody>
      </p:sp>
      <p:pic>
        <p:nvPicPr>
          <p:cNvPr id="27652" name="Picture 4" descr="graph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191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SingleHM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24000"/>
            <a:ext cx="24431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Commonsense Knowledge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Can further improve the system by adding “commonsense knowledge”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Example: a travel mug is like a cup</a:t>
            </a:r>
          </a:p>
        </p:txBody>
      </p:sp>
      <p:pic>
        <p:nvPicPr>
          <p:cNvPr id="28676" name="Picture 4" descr="mu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11731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eacu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352800"/>
            <a:ext cx="1727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ierarc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276600"/>
            <a:ext cx="2362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249238"/>
            <a:ext cx="8772525" cy="477837"/>
          </a:xfrm>
        </p:spPr>
        <p:txBody>
          <a:bodyPr/>
          <a:lstStyle/>
          <a:p>
            <a:r>
              <a:rPr lang="en-US" sz="3700" b="1"/>
              <a:t>Results: Detecting ADLs</a:t>
            </a:r>
          </a:p>
        </p:txBody>
      </p:sp>
      <p:graphicFrame>
        <p:nvGraphicFramePr>
          <p:cNvPr id="740457" name="Group 105"/>
          <p:cNvGraphicFramePr>
            <a:graphicFrameLocks noGrp="1"/>
          </p:cNvGraphicFramePr>
          <p:nvPr/>
        </p:nvGraphicFramePr>
        <p:xfrm>
          <a:off x="685800" y="1487480"/>
          <a:ext cx="5334000" cy="4571999"/>
        </p:xfrm>
        <a:graphic>
          <a:graphicData uri="http://schemas.openxmlformats.org/drawingml/2006/table">
            <a:tbl>
              <a:tblPr/>
              <a:tblGrid>
                <a:gridCol w="3048000"/>
                <a:gridCol w="1143000"/>
                <a:gridCol w="11430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Prior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SHARP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Personal Appearance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92/92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Oral Hygiene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70/78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Toileting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73/73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Washing 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Appliance Use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Use of Heating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84/78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Care of clothes and linen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Making a snack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Making a drink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75/60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Use of phone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64/64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Leisure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Infant Care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Medication Taking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16" charset="0"/>
                        </a:rPr>
                        <a:t>Housework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1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16" charset="0"/>
                        </a:rPr>
                        <a:t>100/82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3810000" y="27400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66" name="Oval 70"/>
          <p:cNvSpPr>
            <a:spLocks noChangeArrowheads="1"/>
          </p:cNvSpPr>
          <p:nvPr/>
        </p:nvSpPr>
        <p:spPr bwMode="auto">
          <a:xfrm>
            <a:off x="4953000" y="18065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4953000" y="21113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4953000" y="24161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4953000" y="27209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4953000" y="30257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4953000" y="33305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4953000" y="36353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4953000" y="39401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4953000" y="42449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5" name="Oval 79"/>
          <p:cNvSpPr>
            <a:spLocks noChangeArrowheads="1"/>
          </p:cNvSpPr>
          <p:nvPr/>
        </p:nvSpPr>
        <p:spPr bwMode="auto">
          <a:xfrm>
            <a:off x="4953000" y="45497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6" name="Oval 80"/>
          <p:cNvSpPr>
            <a:spLocks noChangeArrowheads="1"/>
          </p:cNvSpPr>
          <p:nvPr/>
        </p:nvSpPr>
        <p:spPr bwMode="auto">
          <a:xfrm>
            <a:off x="4953000" y="48545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4953000" y="51593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4953000" y="54641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4953000" y="5768975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6770688" y="1450975"/>
            <a:ext cx="2000250" cy="1092200"/>
            <a:chOff x="4020" y="977"/>
            <a:chExt cx="1260" cy="688"/>
          </a:xfrm>
        </p:grpSpPr>
        <p:sp>
          <p:nvSpPr>
            <p:cNvPr id="29790" name="Text Box 85"/>
            <p:cNvSpPr txBox="1">
              <a:spLocks noChangeArrowheads="1"/>
            </p:cNvSpPr>
            <p:nvPr/>
          </p:nvSpPr>
          <p:spPr bwMode="auto">
            <a:xfrm>
              <a:off x="4289" y="977"/>
              <a:ext cx="6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FF9933"/>
                </a:buClr>
                <a:buSzPct val="65000"/>
                <a:buFont typeface="Wingdings" charset="2"/>
                <a:buNone/>
              </a:pPr>
              <a:r>
                <a:rPr lang="en-US" sz="1400" b="1">
                  <a:solidFill>
                    <a:srgbClr val="FFFFCC"/>
                  </a:solidFill>
                  <a:latin typeface="Arial" charset="0"/>
                </a:rPr>
                <a:t>Legend</a:t>
              </a:r>
              <a:endParaRPr lang="en-US" sz="1200">
                <a:solidFill>
                  <a:srgbClr val="FFFFCC"/>
                </a:solidFill>
                <a:latin typeface="Arial" charset="0"/>
              </a:endParaRPr>
            </a:p>
          </p:txBody>
        </p:sp>
        <p:sp>
          <p:nvSpPr>
            <p:cNvPr id="29791" name="Oval 86"/>
            <p:cNvSpPr>
              <a:spLocks noChangeArrowheads="1"/>
            </p:cNvSpPr>
            <p:nvPr/>
          </p:nvSpPr>
          <p:spPr bwMode="auto">
            <a:xfrm>
              <a:off x="4020" y="15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CC"/>
                </a:solidFill>
                <a:latin typeface="Times New Roman" charset="0"/>
              </a:endParaRPr>
            </a:p>
          </p:txBody>
        </p:sp>
        <p:sp>
          <p:nvSpPr>
            <p:cNvPr id="29792" name="Text Box 87"/>
            <p:cNvSpPr txBox="1">
              <a:spLocks noChangeArrowheads="1"/>
            </p:cNvSpPr>
            <p:nvPr/>
          </p:nvSpPr>
          <p:spPr bwMode="auto">
            <a:xfrm>
              <a:off x="4272" y="1492"/>
              <a:ext cx="10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>
                  <a:solidFill>
                    <a:srgbClr val="FFFFCC"/>
                  </a:solidFill>
                  <a:latin typeface="Arial" charset="0"/>
                </a:rPr>
                <a:t>Point solution</a:t>
              </a:r>
            </a:p>
          </p:txBody>
        </p:sp>
        <p:grpSp>
          <p:nvGrpSpPr>
            <p:cNvPr id="3" name="Group 88"/>
            <p:cNvGrpSpPr>
              <a:grpSpLocks/>
            </p:cNvGrpSpPr>
            <p:nvPr/>
          </p:nvGrpSpPr>
          <p:grpSpPr bwMode="auto">
            <a:xfrm>
              <a:off x="4020" y="1243"/>
              <a:ext cx="1245" cy="173"/>
              <a:chOff x="4020" y="1243"/>
              <a:chExt cx="1245" cy="173"/>
            </a:xfrm>
          </p:grpSpPr>
          <p:sp>
            <p:nvSpPr>
              <p:cNvPr id="29794" name="Oval 89"/>
              <p:cNvSpPr>
                <a:spLocks noChangeArrowheads="1"/>
              </p:cNvSpPr>
              <p:nvPr/>
            </p:nvSpPr>
            <p:spPr bwMode="auto">
              <a:xfrm>
                <a:off x="4020" y="1265"/>
                <a:ext cx="144" cy="144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CC"/>
                  </a:solidFill>
                  <a:latin typeface="Times New Roman" charset="0"/>
                </a:endParaRPr>
              </a:p>
            </p:txBody>
          </p:sp>
          <p:sp>
            <p:nvSpPr>
              <p:cNvPr id="29795" name="Text Box 90"/>
              <p:cNvSpPr txBox="1">
                <a:spLocks noChangeArrowheads="1"/>
              </p:cNvSpPr>
              <p:nvPr/>
            </p:nvSpPr>
            <p:spPr bwMode="auto">
              <a:xfrm>
                <a:off x="4257" y="1243"/>
                <a:ext cx="10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FFFCC"/>
                    </a:solidFill>
                    <a:latin typeface="Arial" charset="0"/>
                  </a:rPr>
                  <a:t>General solution</a:t>
                </a:r>
              </a:p>
            </p:txBody>
          </p:sp>
        </p:grpSp>
      </p:grpSp>
      <p:sp>
        <p:nvSpPr>
          <p:cNvPr id="29781" name="Oval 91"/>
          <p:cNvSpPr>
            <a:spLocks noChangeArrowheads="1"/>
          </p:cNvSpPr>
          <p:nvPr/>
        </p:nvSpPr>
        <p:spPr bwMode="auto">
          <a:xfrm>
            <a:off x="4308475" y="39608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2" name="Oval 92"/>
          <p:cNvSpPr>
            <a:spLocks noChangeArrowheads="1"/>
          </p:cNvSpPr>
          <p:nvPr/>
        </p:nvSpPr>
        <p:spPr bwMode="auto">
          <a:xfrm>
            <a:off x="3810000" y="33496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3" name="Oval 93"/>
          <p:cNvSpPr>
            <a:spLocks noChangeArrowheads="1"/>
          </p:cNvSpPr>
          <p:nvPr/>
        </p:nvSpPr>
        <p:spPr bwMode="auto">
          <a:xfrm>
            <a:off x="4059238" y="3959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4" name="Oval 94"/>
          <p:cNvSpPr>
            <a:spLocks noChangeArrowheads="1"/>
          </p:cNvSpPr>
          <p:nvPr/>
        </p:nvSpPr>
        <p:spPr bwMode="auto">
          <a:xfrm>
            <a:off x="3795713" y="3959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5" name="Oval 95"/>
          <p:cNvSpPr>
            <a:spLocks noChangeArrowheads="1"/>
          </p:cNvSpPr>
          <p:nvPr/>
        </p:nvSpPr>
        <p:spPr bwMode="auto">
          <a:xfrm>
            <a:off x="3810000" y="24495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6" name="Oval 96"/>
          <p:cNvSpPr>
            <a:spLocks noChangeArrowheads="1"/>
          </p:cNvSpPr>
          <p:nvPr/>
        </p:nvSpPr>
        <p:spPr bwMode="auto">
          <a:xfrm>
            <a:off x="3810000" y="42640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7" name="Oval 97"/>
          <p:cNvSpPr>
            <a:spLocks noChangeArrowheads="1"/>
          </p:cNvSpPr>
          <p:nvPr/>
        </p:nvSpPr>
        <p:spPr bwMode="auto">
          <a:xfrm>
            <a:off x="3835400" y="546893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CC"/>
              </a:solidFill>
              <a:latin typeface="Times New Roman" charset="0"/>
            </a:endParaRPr>
          </a:p>
        </p:txBody>
      </p:sp>
      <p:sp>
        <p:nvSpPr>
          <p:cNvPr id="29788" name="Text Box 98"/>
          <p:cNvSpPr txBox="1">
            <a:spLocks noChangeArrowheads="1"/>
          </p:cNvSpPr>
          <p:nvPr/>
        </p:nvSpPr>
        <p:spPr bwMode="auto">
          <a:xfrm>
            <a:off x="6477000" y="3810000"/>
            <a:ext cx="1981200" cy="221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FFFFCC"/>
                </a:solidFill>
                <a:latin typeface="Arial" charset="0"/>
              </a:rPr>
              <a:t>Inferring ADLs from Interactions with Objects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CC"/>
                </a:solidFill>
                <a:latin typeface="Arial" charset="0"/>
              </a:rPr>
              <a:t>Philipose, Fishkin, Perkowitz, Patterson, Hähnel, Fox, and Kautz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FFFFCC"/>
                </a:solidFill>
                <a:latin typeface="Arial" charset="0"/>
              </a:rPr>
              <a:t>IEEE Pervasive Computing</a:t>
            </a:r>
            <a:r>
              <a:rPr lang="en-US" sz="1400">
                <a:solidFill>
                  <a:srgbClr val="FFFFCC"/>
                </a:solidFill>
                <a:latin typeface="Arial" charset="0"/>
              </a:rPr>
              <a:t>, 4(3), 2004</a:t>
            </a:r>
          </a:p>
        </p:txBody>
      </p:sp>
      <p:sp>
        <p:nvSpPr>
          <p:cNvPr id="29789" name="Text Box 99"/>
          <p:cNvSpPr txBox="1">
            <a:spLocks noChangeArrowheads="1"/>
          </p:cNvSpPr>
          <p:nvPr/>
        </p:nvSpPr>
        <p:spPr bwMode="auto">
          <a:xfrm>
            <a:off x="5105400" y="1487480"/>
            <a:ext cx="914400" cy="2873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 typeface="Wingdings" charset="2"/>
              <a:buNone/>
            </a:pPr>
            <a:r>
              <a:rPr lang="en-US" sz="1600" dirty="0">
                <a:solidFill>
                  <a:srgbClr val="FFFFCC"/>
                </a:solidFill>
                <a:latin typeface="Arial" charset="0"/>
              </a:rPr>
              <a:t>RFID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Futures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Self-Driving Cars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DARPA </a:t>
            </a:r>
            <a:r>
              <a:rPr lang="en-US" sz="2400" dirty="0" smtClean="0"/>
              <a:t>Grand Challenges, 2004-2007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Races in desert and urban environments by fully autonomous vehicles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Succeeded with “off the shelf” AI technology!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791" y="4057650"/>
            <a:ext cx="4286250" cy="251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Futures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Brain-Machine Interfaces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Cure paralysis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Replace damaged portions of the brain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5192"/>
            <a:ext cx="3587750" cy="241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8591" y="3185582"/>
            <a:ext cx="5015409" cy="35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Futures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Computational Sustainability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Sensors + Computation to sense, understand, simulate, and manage ecosystems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Save the world using our natural resources more wisely</a:t>
            </a:r>
          </a:p>
          <a:p>
            <a:endParaRPr lang="en-US" sz="2000" dirty="0"/>
          </a:p>
        </p:txBody>
      </p:sp>
      <p:pic>
        <p:nvPicPr>
          <p:cNvPr id="5" name="Picture 4" descr="Bask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3873409"/>
            <a:ext cx="8463872" cy="261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(Immediate)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9297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162 The Art of Data Structures</a:t>
            </a:r>
          </a:p>
          <a:p>
            <a:pPr lvl="1"/>
            <a:r>
              <a:rPr lang="en-US" dirty="0" smtClean="0"/>
              <a:t>How to think like a computer scientist</a:t>
            </a:r>
          </a:p>
          <a:p>
            <a:pPr lvl="1"/>
            <a:r>
              <a:rPr lang="en-US" dirty="0" smtClean="0"/>
              <a:t>Writing efficient and reliable algorithms</a:t>
            </a:r>
          </a:p>
          <a:p>
            <a:r>
              <a:rPr lang="en-US" dirty="0" smtClean="0"/>
              <a:t>132 Recreational Graphics</a:t>
            </a:r>
          </a:p>
          <a:p>
            <a:pPr lvl="1"/>
            <a:r>
              <a:rPr lang="en-US" dirty="0" smtClean="0"/>
              <a:t>Writing your own video games</a:t>
            </a:r>
          </a:p>
          <a:p>
            <a:r>
              <a:rPr lang="en-US" dirty="0" smtClean="0"/>
              <a:t>190B Machines &amp; Consciousness</a:t>
            </a:r>
          </a:p>
          <a:p>
            <a:pPr lvl="1"/>
            <a:r>
              <a:rPr lang="en-US" dirty="0" smtClean="0"/>
              <a:t>Philosophy, logic, and artificial intelligence</a:t>
            </a:r>
          </a:p>
          <a:p>
            <a:r>
              <a:rPr lang="en-US" dirty="0" smtClean="0"/>
              <a:t>210 Web Programming</a:t>
            </a:r>
          </a:p>
          <a:p>
            <a:pPr lvl="1"/>
            <a:r>
              <a:rPr lang="en-US" dirty="0" smtClean="0"/>
              <a:t>Writing web-based applications</a:t>
            </a:r>
          </a:p>
          <a:p>
            <a:r>
              <a:rPr lang="en-US" dirty="0" smtClean="0"/>
              <a:t>290C Advanced Robotics</a:t>
            </a:r>
          </a:p>
          <a:p>
            <a:pPr lvl="1"/>
            <a:r>
              <a:rPr lang="en-US" dirty="0" smtClean="0"/>
              <a:t>Program real robots (in Python and other languages)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(Longer Term) Future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600200"/>
            <a:ext cx="8298392" cy="4845049"/>
          </a:xfrm>
        </p:spPr>
        <p:txBody>
          <a:bodyPr>
            <a:normAutofit/>
          </a:bodyPr>
          <a:lstStyle/>
          <a:p>
            <a:r>
              <a:rPr lang="en-US" dirty="0" smtClean="0"/>
              <a:t>290H Human Computer Interaction</a:t>
            </a:r>
          </a:p>
          <a:p>
            <a:pPr lvl="1"/>
            <a:r>
              <a:rPr lang="en-US" dirty="0" smtClean="0"/>
              <a:t>Principles of design and testing for ease of use</a:t>
            </a:r>
          </a:p>
          <a:p>
            <a:pPr lvl="1"/>
            <a:r>
              <a:rPr lang="en-US" dirty="0" smtClean="0"/>
              <a:t>Creating  ways of interacting with computers</a:t>
            </a:r>
          </a:p>
          <a:p>
            <a:r>
              <a:rPr lang="en-US" dirty="0" smtClean="0"/>
              <a:t>242 Artificial Intelligence</a:t>
            </a:r>
          </a:p>
          <a:p>
            <a:pPr lvl="1"/>
            <a:r>
              <a:rPr lang="en-US" dirty="0" smtClean="0"/>
              <a:t>Core topics in automated reasoning</a:t>
            </a:r>
          </a:p>
          <a:p>
            <a:pPr lvl="1"/>
            <a:r>
              <a:rPr lang="en-US" dirty="0" smtClean="0"/>
              <a:t>Build your own AI software agent</a:t>
            </a:r>
          </a:p>
          <a:p>
            <a:r>
              <a:rPr lang="en-US" dirty="0" smtClean="0"/>
              <a:t>252 Computer Organization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nitty</a:t>
            </a:r>
            <a:r>
              <a:rPr lang="en-US" dirty="0" smtClean="0"/>
              <a:t> gritty of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8892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future of computing is likely to be different than anything we expect</a:t>
            </a:r>
          </a:p>
          <a:p>
            <a:r>
              <a:rPr lang="en-US" dirty="0" smtClean="0"/>
              <a:t>(Almost) no one predicted</a:t>
            </a:r>
          </a:p>
          <a:p>
            <a:pPr lvl="1"/>
            <a:r>
              <a:rPr lang="en-US" dirty="0" smtClean="0"/>
              <a:t>Personal computers</a:t>
            </a:r>
          </a:p>
          <a:p>
            <a:pPr lvl="1"/>
            <a:r>
              <a:rPr lang="en-US" dirty="0" smtClean="0"/>
              <a:t>Cell phones</a:t>
            </a:r>
          </a:p>
          <a:p>
            <a:pPr lvl="1"/>
            <a:r>
              <a:rPr lang="en-US" dirty="0" smtClean="0"/>
              <a:t>Electronic mail</a:t>
            </a:r>
          </a:p>
          <a:p>
            <a:pPr lvl="1"/>
            <a:r>
              <a:rPr lang="en-US" dirty="0" smtClean="0"/>
              <a:t>Video games</a:t>
            </a:r>
          </a:p>
          <a:p>
            <a:pPr lvl="1"/>
            <a:r>
              <a:rPr lang="en-US" dirty="0" smtClean="0"/>
              <a:t>The world wide web</a:t>
            </a:r>
          </a:p>
          <a:p>
            <a:pPr lvl="1"/>
            <a:r>
              <a:rPr lang="en-US" dirty="0" smtClean="0"/>
              <a:t>Cell phones with cameras</a:t>
            </a:r>
          </a:p>
          <a:p>
            <a:pPr lvl="1"/>
            <a:r>
              <a:rPr lang="en-US" dirty="0" smtClean="0"/>
              <a:t>Online shopping</a:t>
            </a:r>
          </a:p>
          <a:p>
            <a:pPr lvl="1"/>
            <a:r>
              <a:rPr lang="en-US" dirty="0" smtClean="0"/>
              <a:t>Text messaging</a:t>
            </a:r>
          </a:p>
          <a:p>
            <a:pPr lvl="1"/>
            <a:r>
              <a:rPr lang="en-US" dirty="0" smtClean="0"/>
              <a:t>iPods</a:t>
            </a:r>
          </a:p>
          <a:p>
            <a:pPr lvl="1"/>
            <a:r>
              <a:rPr lang="en-US" dirty="0" smtClean="0"/>
              <a:t>YouTube</a:t>
            </a:r>
          </a:p>
          <a:p>
            <a:pPr lvl="1"/>
            <a:r>
              <a:rPr lang="en-US" dirty="0" smtClean="0"/>
              <a:t>Social networking (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Smart phones</a:t>
            </a:r>
          </a:p>
        </p:txBody>
      </p:sp>
      <p:pic>
        <p:nvPicPr>
          <p:cNvPr id="6" name="Picture 5" descr="iphone-paralle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368" y="2567983"/>
            <a:ext cx="2126159" cy="24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683px-Transistor_Count_and_Moore's_Law_-_2008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4" y="-1"/>
            <a:ext cx="7820025" cy="68580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6158" y="676761"/>
            <a:ext cx="2671566" cy="80108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Moore's Law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MooresLaw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8" y="312738"/>
            <a:ext cx="6216650" cy="625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Million-Dollar Radish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1999, my department at AT&amp;T Bell Labs spent $1,000,000 on a computer from Silicon Graphics Incorporated</a:t>
            </a:r>
          </a:p>
          <a:p>
            <a:pPr lvl="1"/>
            <a:r>
              <a:rPr lang="en-US" dirty="0" smtClean="0"/>
              <a:t>8 GB of RAM</a:t>
            </a:r>
          </a:p>
          <a:p>
            <a:pPr lvl="1"/>
            <a:r>
              <a:rPr lang="en-US" dirty="0" smtClean="0"/>
              <a:t>8 processors</a:t>
            </a:r>
          </a:p>
          <a:p>
            <a:r>
              <a:rPr lang="en-US" dirty="0" smtClean="0"/>
              <a:t>We named it "</a:t>
            </a:r>
            <a:r>
              <a:rPr lang="en-US" dirty="0" err="1" smtClean="0"/>
              <a:t>Daikon</a:t>
            </a:r>
            <a:r>
              <a:rPr lang="en-US" dirty="0" smtClean="0"/>
              <a:t>", after a kind of Japanese radish</a:t>
            </a:r>
          </a:p>
          <a:p>
            <a:r>
              <a:rPr lang="en-US" dirty="0" smtClean="0"/>
              <a:t>You can buy an equivalent PC today for $1,000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" y="1573213"/>
            <a:ext cx="8394701" cy="3670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04405" y="633242"/>
            <a:ext cx="1787145" cy="93997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It's Not About Speed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Although Moore's law helped spark the revolution, the transformation of computing is no longer about speed</a:t>
            </a:r>
          </a:p>
          <a:p>
            <a:r>
              <a:rPr lang="en-US" dirty="0" smtClean="0">
                <a:solidFill>
                  <a:srgbClr val="E2751D"/>
                </a:solidFill>
              </a:rPr>
              <a:t>It's about computers becoming pervasive in every aspect of life</a:t>
            </a:r>
          </a:p>
          <a:p>
            <a:r>
              <a:rPr lang="en-US" dirty="0" smtClean="0"/>
              <a:t>We may been reaching the speed limit for conventional computers</a:t>
            </a:r>
          </a:p>
          <a:p>
            <a:pPr lvl="1"/>
            <a:r>
              <a:rPr lang="en-US" dirty="0" smtClean="0"/>
              <a:t>Quantum computers might speed things up by a square-root factor (10^100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10^10)</a:t>
            </a:r>
          </a:p>
          <a:p>
            <a:pPr lvl="1"/>
            <a:r>
              <a:rPr lang="en-US" dirty="0" smtClean="0">
                <a:sym typeface="Wingdings"/>
              </a:rPr>
              <a:t>But that may not be very important, unless you are splitting atoms...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692" y="282575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One Future Trend: </a:t>
            </a:r>
            <a:br>
              <a:rPr lang="en-US" dirty="0" smtClean="0"/>
            </a:br>
            <a:r>
              <a:rPr lang="en-US" dirty="0" smtClean="0"/>
              <a:t>Computer Caregivers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>
        <a:noFill/>
        <a:ln w="25400"/>
      </a:spPr>
      <a:bodyPr rtlCol="0" anchor="ctr"/>
      <a:lstStyle>
        <a:defPPr algn="ctr">
          <a:defRPr dirty="0" smtClean="0">
            <a:solidFill>
              <a:srgbClr val="E2751D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utz-lecture">
  <a:themeElements>
    <a:clrScheme name="kautz-lecture 11">
      <a:dk1>
        <a:srgbClr val="969696"/>
      </a:dk1>
      <a:lt1>
        <a:srgbClr val="FFFFFF"/>
      </a:lt1>
      <a:dk2>
        <a:srgbClr val="000000"/>
      </a:dk2>
      <a:lt2>
        <a:srgbClr val="DDDDDD"/>
      </a:lt2>
      <a:accent1>
        <a:srgbClr val="CCECFF"/>
      </a:accent1>
      <a:accent2>
        <a:srgbClr val="FF0000"/>
      </a:accent2>
      <a:accent3>
        <a:srgbClr val="AAAAAA"/>
      </a:accent3>
      <a:accent4>
        <a:srgbClr val="DADADA"/>
      </a:accent4>
      <a:accent5>
        <a:srgbClr val="E2F4FF"/>
      </a:accent5>
      <a:accent6>
        <a:srgbClr val="E70000"/>
      </a:accent6>
      <a:hlink>
        <a:srgbClr val="6699FF"/>
      </a:hlink>
      <a:folHlink>
        <a:srgbClr val="FFFF66"/>
      </a:folHlink>
    </a:clrScheme>
    <a:fontScheme name="kautz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Wingdings" charset="2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utz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utz-lecture 9">
        <a:dk1>
          <a:srgbClr val="969696"/>
        </a:dk1>
        <a:lt1>
          <a:srgbClr val="FFFFFF"/>
        </a:lt1>
        <a:dk2>
          <a:srgbClr val="000000"/>
        </a:dk2>
        <a:lt2>
          <a:srgbClr val="C0C0C0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3366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10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3366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utz-lecture 1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CCECFF"/>
        </a:accent1>
        <a:accent2>
          <a:srgbClr val="FF0000"/>
        </a:accent2>
        <a:accent3>
          <a:srgbClr val="AAAAAA"/>
        </a:accent3>
        <a:accent4>
          <a:srgbClr val="DADADA"/>
        </a:accent4>
        <a:accent5>
          <a:srgbClr val="E2F4FF"/>
        </a:accent5>
        <a:accent6>
          <a:srgbClr val="E70000"/>
        </a:accent6>
        <a:hlink>
          <a:srgbClr val="6699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4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j-lt"/>
          </a:defRPr>
        </a:defPPr>
      </a:lstStyle>
    </a:tx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931</Words>
  <Application>Microsoft Macintosh PowerPoint</Application>
  <PresentationFormat>On-screen Show (4:3)</PresentationFormat>
  <Paragraphs>205</Paragraphs>
  <Slides>27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Breeze</vt:lpstr>
      <vt:lpstr>kautz-lecture</vt:lpstr>
      <vt:lpstr>Fireball</vt:lpstr>
      <vt:lpstr>The Future of Computing</vt:lpstr>
      <vt:lpstr>Helping Design CS 161</vt:lpstr>
      <vt:lpstr>Future of Computing</vt:lpstr>
      <vt:lpstr>Moore's Law</vt:lpstr>
      <vt:lpstr>Slide 5</vt:lpstr>
      <vt:lpstr>The Million-Dollar Radish</vt:lpstr>
      <vt:lpstr>Slide 7</vt:lpstr>
      <vt:lpstr>It's Not About Speed</vt:lpstr>
      <vt:lpstr>One Future Trend:  Computer Caregivers</vt:lpstr>
      <vt:lpstr>Growing Ubiquitous Sensing Infrastructure</vt:lpstr>
      <vt:lpstr>Advances in  Artificial Intelligence</vt:lpstr>
      <vt:lpstr>Crisis in Caring for the Cognitively Disabled</vt:lpstr>
      <vt:lpstr>Pioneering an Emerging Area</vt:lpstr>
      <vt:lpstr>Examples</vt:lpstr>
      <vt:lpstr>General Architecture</vt:lpstr>
      <vt:lpstr>Activity of Daily Living Monitoring</vt:lpstr>
      <vt:lpstr>Object-Based Activity Recognition</vt:lpstr>
      <vt:lpstr>Sensing Object Manipulation</vt:lpstr>
      <vt:lpstr>Wearable RFID Reader</vt:lpstr>
      <vt:lpstr>Interpreting the Sensor Data: Machine Learning</vt:lpstr>
      <vt:lpstr>Using Commonsense Knowledge</vt:lpstr>
      <vt:lpstr>Results: Detecting ADLs</vt:lpstr>
      <vt:lpstr>Other Futures</vt:lpstr>
      <vt:lpstr>Other Futures</vt:lpstr>
      <vt:lpstr>Other Futures</vt:lpstr>
      <vt:lpstr>Your (Immediate) Future</vt:lpstr>
      <vt:lpstr>Your (Longer Term) Future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Design CS 161</dc:title>
  <dc:creator>Henry Kautz</dc:creator>
  <cp:lastModifiedBy>Henry Kautz</cp:lastModifiedBy>
  <cp:revision>8</cp:revision>
  <dcterms:created xsi:type="dcterms:W3CDTF">2009-12-02T18:20:52Z</dcterms:created>
  <dcterms:modified xsi:type="dcterms:W3CDTF">2009-12-02T21:42:00Z</dcterms:modified>
</cp:coreProperties>
</file>