
<file path=[Content_Types].xml><?xml version="1.0" encoding="utf-8"?>
<Types xmlns="http://schemas.openxmlformats.org/package/2006/content-types">
  <Override PartName="/ppt/diagrams/layout2.xml" ContentType="application/vnd.openxmlformats-officedocument.drawingml.diagramLayout+xml"/>
  <Default Extension="bin" ContentType="application/vnd.openxmlformats-officedocument.presentationml.printerSettings"/>
  <Override PartName="/ppt/slides/slide14.xml" ContentType="application/vnd.openxmlformats-officedocument.presentationml.slide+xml"/>
  <Override PartName="/ppt/diagrams/data5.xml" ContentType="application/vnd.openxmlformats-officedocument.drawingml.diagramData+xml"/>
  <Default Extension="rels" ContentType="application/vnd.openxmlformats-package.relationships+xml"/>
  <Override PartName="/ppt/embeddings/oleObject1.bin" ContentType="application/vnd.openxmlformats-officedocument.oleObject"/>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data4.xml" ContentType="application/vnd.openxmlformats-officedocument.drawingml.diagramData+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diagrams/quickStyle4.xml" ContentType="application/vnd.openxmlformats-officedocument.drawingml.diagramStyle+xml"/>
  <Override PartName="/ppt/slides/slide44.xml" ContentType="application/vnd.openxmlformats-officedocument.presentationml.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diagrams/data3.xml" ContentType="application/vnd.openxmlformats-officedocument.drawingml.diagramData+xml"/>
  <Override PartName="/ppt/slides/slide12.xml" ContentType="application/vnd.openxmlformats-officedocument.presentationml.slide+xml"/>
  <Override PartName="/ppt/diagrams/quickStyle3.xml" ContentType="application/vnd.openxmlformats-officedocument.drawingml.diagramStyl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diagrams/drawing5.xml" ContentType="application/vnd.ms-office.drawingml.diagramDrawing+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diagrams/colors5.xml" ContentType="application/vnd.openxmlformats-officedocument.drawingml.diagramColors+xml"/>
  <Override PartName="/ppt/diagrams/quickStyle2.xml" ContentType="application/vnd.openxmlformats-officedocument.drawingml.diagramStyl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diagrams/layout5.xml" ContentType="application/vnd.openxmlformats-officedocument.drawingml.diagramLayout+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diagrams/colors4.xml" ContentType="application/vnd.openxmlformats-officedocument.drawingml.diagramColors+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diagrams/drawing3.xml" ContentType="application/vnd.ms-office.drawingml.diagramDrawing+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diagrams/colors3.xml" ContentType="application/vnd.openxmlformats-officedocument.drawingml.diagramColors+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2.bin" ContentType="application/vnd.openxmlformats-officedocument.oleObject"/>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46"/>
  </p:notesMasterIdLst>
  <p:sldIdLst>
    <p:sldId id="256" r:id="rId2"/>
    <p:sldId id="512" r:id="rId3"/>
    <p:sldId id="534" r:id="rId4"/>
    <p:sldId id="535" r:id="rId5"/>
    <p:sldId id="536" r:id="rId6"/>
    <p:sldId id="532" r:id="rId7"/>
    <p:sldId id="533" r:id="rId8"/>
    <p:sldId id="537" r:id="rId9"/>
    <p:sldId id="538" r:id="rId10"/>
    <p:sldId id="515" r:id="rId11"/>
    <p:sldId id="516" r:id="rId12"/>
    <p:sldId id="517" r:id="rId13"/>
    <p:sldId id="520" r:id="rId14"/>
    <p:sldId id="518" r:id="rId15"/>
    <p:sldId id="519" r:id="rId16"/>
    <p:sldId id="521" r:id="rId17"/>
    <p:sldId id="522" r:id="rId18"/>
    <p:sldId id="523" r:id="rId19"/>
    <p:sldId id="544" r:id="rId20"/>
    <p:sldId id="543" r:id="rId21"/>
    <p:sldId id="539" r:id="rId22"/>
    <p:sldId id="540" r:id="rId23"/>
    <p:sldId id="542" r:id="rId24"/>
    <p:sldId id="524" r:id="rId25"/>
    <p:sldId id="527" r:id="rId26"/>
    <p:sldId id="525" r:id="rId27"/>
    <p:sldId id="528" r:id="rId28"/>
    <p:sldId id="555" r:id="rId29"/>
    <p:sldId id="529" r:id="rId30"/>
    <p:sldId id="545" r:id="rId31"/>
    <p:sldId id="546" r:id="rId32"/>
    <p:sldId id="547" r:id="rId33"/>
    <p:sldId id="548" r:id="rId34"/>
    <p:sldId id="549" r:id="rId35"/>
    <p:sldId id="550" r:id="rId36"/>
    <p:sldId id="551" r:id="rId37"/>
    <p:sldId id="556" r:id="rId38"/>
    <p:sldId id="557" r:id="rId39"/>
    <p:sldId id="558" r:id="rId40"/>
    <p:sldId id="553" r:id="rId41"/>
    <p:sldId id="559" r:id="rId42"/>
    <p:sldId id="560" r:id="rId43"/>
    <p:sldId id="561" r:id="rId44"/>
    <p:sldId id="554" r:id="rId4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77777"/>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5469" autoAdjust="0"/>
    <p:restoredTop sz="94600" autoAdjust="0"/>
  </p:normalViewPr>
  <p:slideViewPr>
    <p:cSldViewPr>
      <p:cViewPr varScale="1">
        <p:scale>
          <a:sx n="99" d="100"/>
          <a:sy n="99" d="100"/>
        </p:scale>
        <p:origin x="-5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69801-E93A-4FEC-AF77-91AD586B335C}" type="doc">
      <dgm:prSet loTypeId="urn:microsoft.com/office/officeart/2005/8/layout/chevron1" loCatId="process" qsTypeId="urn:microsoft.com/office/officeart/2005/8/quickstyle/simple4" qsCatId="simple" csTypeId="urn:microsoft.com/office/officeart/2005/8/colors/colorful1" csCatId="colorful" phldr="1"/>
      <dgm:spPr/>
    </dgm:pt>
    <dgm:pt modelId="{34A479A5-3EA4-47E9-BD06-5805403929BA}">
      <dgm:prSet phldrT="[Text]" custT="1"/>
      <dgm:spPr/>
      <dgm:t>
        <a:bodyPr/>
        <a:lstStyle/>
        <a:p>
          <a:r>
            <a:rPr lang="en-US" sz="3000" b="1" dirty="0" smtClean="0"/>
            <a:t>Lift to 2</a:t>
          </a:r>
          <a:r>
            <a:rPr lang="en-US" sz="3000" b="1" baseline="30000" dirty="0" smtClean="0"/>
            <a:t>nd</a:t>
          </a:r>
          <a:r>
            <a:rPr lang="en-US" sz="3000" b="1" dirty="0" smtClean="0"/>
            <a:t> Order ML</a:t>
          </a:r>
          <a:endParaRPr lang="en-US" sz="3000" b="1" dirty="0"/>
        </a:p>
      </dgm:t>
    </dgm:pt>
    <dgm:pt modelId="{AF2FABD3-8B25-4769-A53B-FBB15551BC8F}" type="parTrans" cxnId="{A1BF6AE6-1E0B-4EEF-8C57-B4121B6921D7}">
      <dgm:prSet/>
      <dgm:spPr/>
      <dgm:t>
        <a:bodyPr/>
        <a:lstStyle/>
        <a:p>
          <a:endParaRPr lang="en-US"/>
        </a:p>
      </dgm:t>
    </dgm:pt>
    <dgm:pt modelId="{0777F4D2-E04B-45E1-8FEA-9D167E5BDBA5}" type="sibTrans" cxnId="{A1BF6AE6-1E0B-4EEF-8C57-B4121B6921D7}">
      <dgm:prSet/>
      <dgm:spPr/>
      <dgm:t>
        <a:bodyPr/>
        <a:lstStyle/>
        <a:p>
          <a:endParaRPr lang="en-US"/>
        </a:p>
      </dgm:t>
    </dgm:pt>
    <dgm:pt modelId="{DFE67BE2-E2A7-4552-B5F3-8B6C29842247}">
      <dgm:prSet phldrT="[Text]" custT="1"/>
      <dgm:spPr>
        <a:solidFill>
          <a:srgbClr val="008000"/>
        </a:solidFill>
      </dgm:spPr>
      <dgm:t>
        <a:bodyPr/>
        <a:lstStyle/>
        <a:p>
          <a:r>
            <a:rPr lang="en-US" sz="1050" b="1" dirty="0" smtClean="0"/>
            <a:t>Instantiate</a:t>
          </a:r>
          <a:endParaRPr lang="en-US" sz="900" b="1" dirty="0"/>
        </a:p>
      </dgm:t>
    </dgm:pt>
    <dgm:pt modelId="{F2FFCA6E-B3D0-485E-BDAA-C68CF2817371}" type="parTrans" cxnId="{BAA4F31F-467A-4287-B6CE-02DF2E17ED0A}">
      <dgm:prSet/>
      <dgm:spPr/>
      <dgm:t>
        <a:bodyPr/>
        <a:lstStyle/>
        <a:p>
          <a:endParaRPr lang="en-US"/>
        </a:p>
      </dgm:t>
    </dgm:pt>
    <dgm:pt modelId="{A993B54D-3FD7-4A19-9167-5C8FED4450FD}" type="sibTrans" cxnId="{BAA4F31F-467A-4287-B6CE-02DF2E17ED0A}">
      <dgm:prSet/>
      <dgm:spPr/>
      <dgm:t>
        <a:bodyPr/>
        <a:lstStyle/>
        <a:p>
          <a:endParaRPr lang="en-US"/>
        </a:p>
      </dgm:t>
    </dgm:pt>
    <dgm:pt modelId="{08885BCA-21C3-4CFC-B7B1-39F6B1E6BF2D}">
      <dgm:prSet phldrT="[Text]" custT="1"/>
      <dgm:spPr>
        <a:solidFill>
          <a:srgbClr val="660066"/>
        </a:solidFill>
      </dgm:spPr>
      <dgm:t>
        <a:bodyPr/>
        <a:lstStyle/>
        <a:p>
          <a:r>
            <a:rPr lang="en-US" sz="1000" b="1" dirty="0" smtClean="0"/>
            <a:t>Remove Incompatible Formulas</a:t>
          </a:r>
          <a:endParaRPr lang="en-US" sz="1000" b="1" dirty="0"/>
        </a:p>
      </dgm:t>
    </dgm:pt>
    <dgm:pt modelId="{A5AFA954-8537-4AAC-A30F-D720BA7954A4}" type="parTrans" cxnId="{618C8BC9-51F5-49CB-BBA6-434AB596AE48}">
      <dgm:prSet/>
      <dgm:spPr/>
      <dgm:t>
        <a:bodyPr/>
        <a:lstStyle/>
        <a:p>
          <a:endParaRPr lang="en-US"/>
        </a:p>
      </dgm:t>
    </dgm:pt>
    <dgm:pt modelId="{649C2CB5-2569-496F-8346-6DDBD696B307}" type="sibTrans" cxnId="{618C8BC9-51F5-49CB-BBA6-434AB596AE48}">
      <dgm:prSet/>
      <dgm:spPr/>
      <dgm:t>
        <a:bodyPr/>
        <a:lstStyle/>
        <a:p>
          <a:endParaRPr lang="en-US"/>
        </a:p>
      </dgm:t>
    </dgm:pt>
    <dgm:pt modelId="{11924E64-0F3B-4AEA-A12C-965BCC638C55}">
      <dgm:prSet phldrT="[Text]" custT="1"/>
      <dgm:spPr>
        <a:solidFill>
          <a:srgbClr val="0000FF"/>
        </a:solidFill>
      </dgm:spPr>
      <dgm:t>
        <a:bodyPr/>
        <a:lstStyle/>
        <a:p>
          <a:r>
            <a:rPr lang="en-US" sz="1000" b="1" dirty="0" smtClean="0"/>
            <a:t>Negate Purpose</a:t>
          </a:r>
          <a:endParaRPr lang="en-US" sz="1000" b="1" dirty="0"/>
        </a:p>
      </dgm:t>
    </dgm:pt>
    <dgm:pt modelId="{9007B323-2E8A-44F4-AC90-75718621CB53}" type="parTrans" cxnId="{4F3BCC1D-2DEA-48A2-A882-D51CD8D5A6CD}">
      <dgm:prSet/>
      <dgm:spPr/>
      <dgm:t>
        <a:bodyPr/>
        <a:lstStyle/>
        <a:p>
          <a:endParaRPr lang="en-US"/>
        </a:p>
      </dgm:t>
    </dgm:pt>
    <dgm:pt modelId="{C035CC73-A29C-4267-A6EF-CCE5811E7457}" type="sibTrans" cxnId="{4F3BCC1D-2DEA-48A2-A882-D51CD8D5A6CD}">
      <dgm:prSet/>
      <dgm:spPr/>
      <dgm:t>
        <a:bodyPr/>
        <a:lstStyle/>
        <a:p>
          <a:endParaRPr lang="en-US"/>
        </a:p>
      </dgm:t>
    </dgm:pt>
    <dgm:pt modelId="{A7E3BB2C-3846-4791-9CA3-9FA64C04BB50}">
      <dgm:prSet phldrT="[Text]" custT="1"/>
      <dgm:spPr>
        <a:solidFill>
          <a:srgbClr val="FF6600"/>
        </a:solidFill>
      </dgm:spPr>
      <dgm:t>
        <a:bodyPr/>
        <a:lstStyle/>
        <a:p>
          <a:r>
            <a:rPr lang="en-US" sz="900" b="1" dirty="0" smtClean="0"/>
            <a:t>Relearn Weights </a:t>
          </a:r>
          <a:endParaRPr lang="en-US" sz="900" b="1" dirty="0"/>
        </a:p>
      </dgm:t>
    </dgm:pt>
    <dgm:pt modelId="{93CBBC1B-A85A-4FBC-A692-643409F7CCCF}" type="parTrans" cxnId="{D8849402-24B8-472F-890D-60A589ADBE8E}">
      <dgm:prSet/>
      <dgm:spPr/>
      <dgm:t>
        <a:bodyPr/>
        <a:lstStyle/>
        <a:p>
          <a:endParaRPr lang="en-US"/>
        </a:p>
      </dgm:t>
    </dgm:pt>
    <dgm:pt modelId="{7E11E10A-64F3-41C3-AC75-CCDA363CA7CD}" type="sibTrans" cxnId="{D8849402-24B8-472F-890D-60A589ADBE8E}">
      <dgm:prSet/>
      <dgm:spPr/>
      <dgm:t>
        <a:bodyPr/>
        <a:lstStyle/>
        <a:p>
          <a:endParaRPr lang="en-US"/>
        </a:p>
      </dgm:t>
    </dgm:pt>
    <dgm:pt modelId="{77632DD4-275D-4582-A0CB-6602276FEEAC}" type="pres">
      <dgm:prSet presAssocID="{B3E69801-E93A-4FEC-AF77-91AD586B335C}" presName="Name0" presStyleCnt="0">
        <dgm:presLayoutVars>
          <dgm:dir/>
          <dgm:animLvl val="lvl"/>
          <dgm:resizeHandles val="exact"/>
        </dgm:presLayoutVars>
      </dgm:prSet>
      <dgm:spPr/>
    </dgm:pt>
    <dgm:pt modelId="{4166F2A9-8C4C-47AF-B7ED-73B9D8CA7D62}" type="pres">
      <dgm:prSet presAssocID="{34A479A5-3EA4-47E9-BD06-5805403929BA}" presName="parTxOnly" presStyleLbl="node1" presStyleIdx="0" presStyleCnt="5" custScaleX="286929" custScaleY="398494">
        <dgm:presLayoutVars>
          <dgm:chMax val="0"/>
          <dgm:chPref val="0"/>
          <dgm:bulletEnabled val="1"/>
        </dgm:presLayoutVars>
      </dgm:prSet>
      <dgm:spPr/>
      <dgm:t>
        <a:bodyPr/>
        <a:lstStyle/>
        <a:p>
          <a:endParaRPr lang="en-US"/>
        </a:p>
      </dgm:t>
    </dgm:pt>
    <dgm:pt modelId="{F5560D90-9F98-4896-BF1D-C8852EB5C144}" type="pres">
      <dgm:prSet presAssocID="{0777F4D2-E04B-45E1-8FEA-9D167E5BDBA5}" presName="parTxOnlySpace" presStyleCnt="0"/>
      <dgm:spPr/>
    </dgm:pt>
    <dgm:pt modelId="{6079664A-588A-42DC-8654-360992D4279D}" type="pres">
      <dgm:prSet presAssocID="{DFE67BE2-E2A7-4552-B5F3-8B6C29842247}" presName="parTxOnly" presStyleLbl="node1" presStyleIdx="1" presStyleCnt="5">
        <dgm:presLayoutVars>
          <dgm:chMax val="0"/>
          <dgm:chPref val="0"/>
          <dgm:bulletEnabled val="1"/>
        </dgm:presLayoutVars>
      </dgm:prSet>
      <dgm:spPr/>
      <dgm:t>
        <a:bodyPr/>
        <a:lstStyle/>
        <a:p>
          <a:endParaRPr lang="en-US"/>
        </a:p>
      </dgm:t>
    </dgm:pt>
    <dgm:pt modelId="{2DF8567F-C7D8-4D1A-9B78-496A18F9B655}" type="pres">
      <dgm:prSet presAssocID="{A993B54D-3FD7-4A19-9167-5C8FED4450FD}" presName="parTxOnlySpace" presStyleCnt="0"/>
      <dgm:spPr/>
    </dgm:pt>
    <dgm:pt modelId="{209D7535-4B6E-4A01-8487-D7320DFE6163}" type="pres">
      <dgm:prSet presAssocID="{08885BCA-21C3-4CFC-B7B1-39F6B1E6BF2D}" presName="parTxOnly" presStyleLbl="node1" presStyleIdx="2" presStyleCnt="5">
        <dgm:presLayoutVars>
          <dgm:chMax val="0"/>
          <dgm:chPref val="0"/>
          <dgm:bulletEnabled val="1"/>
        </dgm:presLayoutVars>
      </dgm:prSet>
      <dgm:spPr/>
      <dgm:t>
        <a:bodyPr/>
        <a:lstStyle/>
        <a:p>
          <a:endParaRPr lang="en-US"/>
        </a:p>
      </dgm:t>
    </dgm:pt>
    <dgm:pt modelId="{315E1D45-AA0E-4B2E-AAF8-0D4FBFE30EDF}" type="pres">
      <dgm:prSet presAssocID="{649C2CB5-2569-496F-8346-6DDBD696B307}" presName="parTxOnlySpace" presStyleCnt="0"/>
      <dgm:spPr/>
    </dgm:pt>
    <dgm:pt modelId="{D4A65646-1C39-4763-96A6-93E61D94E0C1}" type="pres">
      <dgm:prSet presAssocID="{11924E64-0F3B-4AEA-A12C-965BCC638C55}" presName="parTxOnly" presStyleLbl="node1" presStyleIdx="3" presStyleCnt="5">
        <dgm:presLayoutVars>
          <dgm:chMax val="0"/>
          <dgm:chPref val="0"/>
          <dgm:bulletEnabled val="1"/>
        </dgm:presLayoutVars>
      </dgm:prSet>
      <dgm:spPr/>
      <dgm:t>
        <a:bodyPr/>
        <a:lstStyle/>
        <a:p>
          <a:endParaRPr lang="en-US"/>
        </a:p>
      </dgm:t>
    </dgm:pt>
    <dgm:pt modelId="{BAA4339D-D9F1-4EB1-875B-04046B685770}" type="pres">
      <dgm:prSet presAssocID="{C035CC73-A29C-4267-A6EF-CCE5811E7457}" presName="parTxOnlySpace" presStyleCnt="0"/>
      <dgm:spPr/>
    </dgm:pt>
    <dgm:pt modelId="{391D33D7-FC84-4F70-9B8C-8DFACF73DD4E}" type="pres">
      <dgm:prSet presAssocID="{A7E3BB2C-3846-4791-9CA3-9FA64C04BB50}" presName="parTxOnly" presStyleLbl="node1" presStyleIdx="4" presStyleCnt="5">
        <dgm:presLayoutVars>
          <dgm:chMax val="0"/>
          <dgm:chPref val="0"/>
          <dgm:bulletEnabled val="1"/>
        </dgm:presLayoutVars>
      </dgm:prSet>
      <dgm:spPr/>
      <dgm:t>
        <a:bodyPr/>
        <a:lstStyle/>
        <a:p>
          <a:endParaRPr lang="en-US"/>
        </a:p>
      </dgm:t>
    </dgm:pt>
  </dgm:ptLst>
  <dgm:cxnLst>
    <dgm:cxn modelId="{03A007A3-64E8-6F41-98E5-77C08528D2E8}" type="presOf" srcId="{11924E64-0F3B-4AEA-A12C-965BCC638C55}" destId="{D4A65646-1C39-4763-96A6-93E61D94E0C1}" srcOrd="0" destOrd="0" presId="urn:microsoft.com/office/officeart/2005/8/layout/chevron1"/>
    <dgm:cxn modelId="{B12FD2C5-CF44-7142-8D23-7EDF6B6BDBC2}" type="presOf" srcId="{08885BCA-21C3-4CFC-B7B1-39F6B1E6BF2D}" destId="{209D7535-4B6E-4A01-8487-D7320DFE6163}" srcOrd="0" destOrd="0" presId="urn:microsoft.com/office/officeart/2005/8/layout/chevron1"/>
    <dgm:cxn modelId="{AC566481-7F90-8847-AD93-E6C3F626A4F5}" type="presOf" srcId="{DFE67BE2-E2A7-4552-B5F3-8B6C29842247}" destId="{6079664A-588A-42DC-8654-360992D4279D}" srcOrd="0" destOrd="0" presId="urn:microsoft.com/office/officeart/2005/8/layout/chevron1"/>
    <dgm:cxn modelId="{F2EB762D-E70F-F24B-9D45-95412304A061}" type="presOf" srcId="{B3E69801-E93A-4FEC-AF77-91AD586B335C}" destId="{77632DD4-275D-4582-A0CB-6602276FEEAC}" srcOrd="0" destOrd="0" presId="urn:microsoft.com/office/officeart/2005/8/layout/chevron1"/>
    <dgm:cxn modelId="{618C8BC9-51F5-49CB-BBA6-434AB596AE48}" srcId="{B3E69801-E93A-4FEC-AF77-91AD586B335C}" destId="{08885BCA-21C3-4CFC-B7B1-39F6B1E6BF2D}" srcOrd="2" destOrd="0" parTransId="{A5AFA954-8537-4AAC-A30F-D720BA7954A4}" sibTransId="{649C2CB5-2569-496F-8346-6DDBD696B307}"/>
    <dgm:cxn modelId="{A1BF6AE6-1E0B-4EEF-8C57-B4121B6921D7}" srcId="{B3E69801-E93A-4FEC-AF77-91AD586B335C}" destId="{34A479A5-3EA4-47E9-BD06-5805403929BA}" srcOrd="0" destOrd="0" parTransId="{AF2FABD3-8B25-4769-A53B-FBB15551BC8F}" sibTransId="{0777F4D2-E04B-45E1-8FEA-9D167E5BDBA5}"/>
    <dgm:cxn modelId="{BAA4F31F-467A-4287-B6CE-02DF2E17ED0A}" srcId="{B3E69801-E93A-4FEC-AF77-91AD586B335C}" destId="{DFE67BE2-E2A7-4552-B5F3-8B6C29842247}" srcOrd="1" destOrd="0" parTransId="{F2FFCA6E-B3D0-485E-BDAA-C68CF2817371}" sibTransId="{A993B54D-3FD7-4A19-9167-5C8FED4450FD}"/>
    <dgm:cxn modelId="{F333C3E4-470C-D344-BEC8-CEA2458DA4AD}" type="presOf" srcId="{A7E3BB2C-3846-4791-9CA3-9FA64C04BB50}" destId="{391D33D7-FC84-4F70-9B8C-8DFACF73DD4E}" srcOrd="0" destOrd="0" presId="urn:microsoft.com/office/officeart/2005/8/layout/chevron1"/>
    <dgm:cxn modelId="{D8849402-24B8-472F-890D-60A589ADBE8E}" srcId="{B3E69801-E93A-4FEC-AF77-91AD586B335C}" destId="{A7E3BB2C-3846-4791-9CA3-9FA64C04BB50}" srcOrd="4" destOrd="0" parTransId="{93CBBC1B-A85A-4FBC-A692-643409F7CCCF}" sibTransId="{7E11E10A-64F3-41C3-AC75-CCDA363CA7CD}"/>
    <dgm:cxn modelId="{4F3BCC1D-2DEA-48A2-A882-D51CD8D5A6CD}" srcId="{B3E69801-E93A-4FEC-AF77-91AD586B335C}" destId="{11924E64-0F3B-4AEA-A12C-965BCC638C55}" srcOrd="3" destOrd="0" parTransId="{9007B323-2E8A-44F4-AC90-75718621CB53}" sibTransId="{C035CC73-A29C-4267-A6EF-CCE5811E7457}"/>
    <dgm:cxn modelId="{FAD91009-CBD4-F54D-A05B-0E52165FF2A6}" type="presOf" srcId="{34A479A5-3EA4-47E9-BD06-5805403929BA}" destId="{4166F2A9-8C4C-47AF-B7ED-73B9D8CA7D62}" srcOrd="0" destOrd="0" presId="urn:microsoft.com/office/officeart/2005/8/layout/chevron1"/>
    <dgm:cxn modelId="{1690337B-2754-B947-87AB-07F9E6DBACEE}" type="presParOf" srcId="{77632DD4-275D-4582-A0CB-6602276FEEAC}" destId="{4166F2A9-8C4C-47AF-B7ED-73B9D8CA7D62}" srcOrd="0" destOrd="0" presId="urn:microsoft.com/office/officeart/2005/8/layout/chevron1"/>
    <dgm:cxn modelId="{F7CE0DD1-1A04-C247-8D9D-0D71E3ADF489}" type="presParOf" srcId="{77632DD4-275D-4582-A0CB-6602276FEEAC}" destId="{F5560D90-9F98-4896-BF1D-C8852EB5C144}" srcOrd="1" destOrd="0" presId="urn:microsoft.com/office/officeart/2005/8/layout/chevron1"/>
    <dgm:cxn modelId="{B22B82C4-8A1C-784A-AE6A-48C194E8F34A}" type="presParOf" srcId="{77632DD4-275D-4582-A0CB-6602276FEEAC}" destId="{6079664A-588A-42DC-8654-360992D4279D}" srcOrd="2" destOrd="0" presId="urn:microsoft.com/office/officeart/2005/8/layout/chevron1"/>
    <dgm:cxn modelId="{57F299EB-E847-BB4C-B034-475E6B5DDBB9}" type="presParOf" srcId="{77632DD4-275D-4582-A0CB-6602276FEEAC}" destId="{2DF8567F-C7D8-4D1A-9B78-496A18F9B655}" srcOrd="3" destOrd="0" presId="urn:microsoft.com/office/officeart/2005/8/layout/chevron1"/>
    <dgm:cxn modelId="{86D8B1D6-BAF0-9643-98C8-DAE2E4F69147}" type="presParOf" srcId="{77632DD4-275D-4582-A0CB-6602276FEEAC}" destId="{209D7535-4B6E-4A01-8487-D7320DFE6163}" srcOrd="4" destOrd="0" presId="urn:microsoft.com/office/officeart/2005/8/layout/chevron1"/>
    <dgm:cxn modelId="{72A3F776-8510-5F4E-9CEE-F82F3268FAD6}" type="presParOf" srcId="{77632DD4-275D-4582-A0CB-6602276FEEAC}" destId="{315E1D45-AA0E-4B2E-AAF8-0D4FBFE30EDF}" srcOrd="5" destOrd="0" presId="urn:microsoft.com/office/officeart/2005/8/layout/chevron1"/>
    <dgm:cxn modelId="{5B34F6B1-73CB-5A48-800A-A468E6A0B996}" type="presParOf" srcId="{77632DD4-275D-4582-A0CB-6602276FEEAC}" destId="{D4A65646-1C39-4763-96A6-93E61D94E0C1}" srcOrd="6" destOrd="0" presId="urn:microsoft.com/office/officeart/2005/8/layout/chevron1"/>
    <dgm:cxn modelId="{6A57AB76-048F-5440-8644-CC75D4D84631}" type="presParOf" srcId="{77632DD4-275D-4582-A0CB-6602276FEEAC}" destId="{BAA4339D-D9F1-4EB1-875B-04046B685770}" srcOrd="7" destOrd="0" presId="urn:microsoft.com/office/officeart/2005/8/layout/chevron1"/>
    <dgm:cxn modelId="{075621F8-C88F-8E4B-87CB-78D1C0AC54FA}" type="presParOf" srcId="{77632DD4-275D-4582-A0CB-6602276FEEAC}" destId="{391D33D7-FC84-4F70-9B8C-8DFACF73DD4E}"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69801-E93A-4FEC-AF77-91AD586B335C}" type="doc">
      <dgm:prSet loTypeId="urn:microsoft.com/office/officeart/2005/8/layout/chevron1" loCatId="process" qsTypeId="urn:microsoft.com/office/officeart/2005/8/quickstyle/simple4" qsCatId="simple" csTypeId="urn:microsoft.com/office/officeart/2005/8/colors/colorful1" csCatId="colorful" phldr="1"/>
      <dgm:spPr/>
      <dgm:t>
        <a:bodyPr/>
        <a:lstStyle/>
        <a:p>
          <a:endParaRPr lang="en-US"/>
        </a:p>
      </dgm:t>
    </dgm:pt>
    <dgm:pt modelId="{34A479A5-3EA4-47E9-BD06-5805403929BA}">
      <dgm:prSet phldrT="[Text]" custT="1"/>
      <dgm:spPr>
        <a:solidFill>
          <a:srgbClr val="008000"/>
        </a:solidFill>
      </dgm:spPr>
      <dgm:t>
        <a:bodyPr lIns="91440" tIns="0" rIns="0" bIns="0"/>
        <a:lstStyle/>
        <a:p>
          <a:r>
            <a:rPr lang="en-US" sz="2400" b="1" dirty="0" err="1" smtClean="0"/>
            <a:t>InstantiateFailed</a:t>
          </a:r>
          <a:r>
            <a:rPr lang="en-US" sz="2400" b="1" dirty="0" smtClean="0"/>
            <a:t> Attempt</a:t>
          </a:r>
        </a:p>
        <a:p>
          <a:r>
            <a:rPr lang="en-US" sz="2400" b="1" dirty="0" smtClean="0"/>
            <a:t>Predicate</a:t>
          </a:r>
          <a:endParaRPr lang="en-US" sz="2400" b="1" dirty="0"/>
        </a:p>
      </dgm:t>
    </dgm:pt>
    <dgm:pt modelId="{AF2FABD3-8B25-4769-A53B-FBB15551BC8F}" type="parTrans" cxnId="{A1BF6AE6-1E0B-4EEF-8C57-B4121B6921D7}">
      <dgm:prSet/>
      <dgm:spPr/>
      <dgm:t>
        <a:bodyPr/>
        <a:lstStyle/>
        <a:p>
          <a:endParaRPr lang="en-US"/>
        </a:p>
      </dgm:t>
    </dgm:pt>
    <dgm:pt modelId="{0777F4D2-E04B-45E1-8FEA-9D167E5BDBA5}" type="sibTrans" cxnId="{A1BF6AE6-1E0B-4EEF-8C57-B4121B6921D7}">
      <dgm:prSet/>
      <dgm:spPr/>
      <dgm:t>
        <a:bodyPr/>
        <a:lstStyle/>
        <a:p>
          <a:endParaRPr lang="en-US"/>
        </a:p>
      </dgm:t>
    </dgm:pt>
    <dgm:pt modelId="{DFE67BE2-E2A7-4552-B5F3-8B6C29842247}">
      <dgm:prSet phldrT="[Text]" custT="1"/>
      <dgm:spPr>
        <a:solidFill>
          <a:schemeClr val="accent2"/>
        </a:solidFill>
      </dgm:spPr>
      <dgm:t>
        <a:bodyPr/>
        <a:lstStyle/>
        <a:p>
          <a:r>
            <a:rPr lang="en-US" sz="1050" b="1" dirty="0" smtClean="0"/>
            <a:t>Lift to 2</a:t>
          </a:r>
          <a:r>
            <a:rPr lang="en-US" sz="1050" b="1" baseline="30000" dirty="0" smtClean="0"/>
            <a:t>nd</a:t>
          </a:r>
          <a:r>
            <a:rPr lang="en-US" sz="1050" b="1" dirty="0" smtClean="0"/>
            <a:t> Order ML</a:t>
          </a:r>
          <a:endParaRPr lang="en-US" sz="1050" b="1" dirty="0"/>
        </a:p>
      </dgm:t>
    </dgm:pt>
    <dgm:pt modelId="{F2FFCA6E-B3D0-485E-BDAA-C68CF2817371}" type="parTrans" cxnId="{BAA4F31F-467A-4287-B6CE-02DF2E17ED0A}">
      <dgm:prSet/>
      <dgm:spPr/>
      <dgm:t>
        <a:bodyPr/>
        <a:lstStyle/>
        <a:p>
          <a:endParaRPr lang="en-US"/>
        </a:p>
      </dgm:t>
    </dgm:pt>
    <dgm:pt modelId="{A993B54D-3FD7-4A19-9167-5C8FED4450FD}" type="sibTrans" cxnId="{BAA4F31F-467A-4287-B6CE-02DF2E17ED0A}">
      <dgm:prSet/>
      <dgm:spPr/>
      <dgm:t>
        <a:bodyPr/>
        <a:lstStyle/>
        <a:p>
          <a:endParaRPr lang="en-US"/>
        </a:p>
      </dgm:t>
    </dgm:pt>
    <dgm:pt modelId="{EBD05012-89CB-4BAB-A0A9-83983796C891}">
      <dgm:prSet phldrT="[Text]" custT="1"/>
      <dgm:spPr>
        <a:solidFill>
          <a:srgbClr val="660066"/>
        </a:solidFill>
      </dgm:spPr>
      <dgm:t>
        <a:bodyPr/>
        <a:lstStyle/>
        <a:p>
          <a:r>
            <a:rPr lang="en-US" sz="900" b="1" dirty="0" smtClean="0"/>
            <a:t>Remove Incompatible Formulas</a:t>
          </a:r>
          <a:endParaRPr lang="en-US" sz="900" b="1" dirty="0"/>
        </a:p>
      </dgm:t>
    </dgm:pt>
    <dgm:pt modelId="{37010247-16BE-4C26-8E00-385A9C222254}" type="parTrans" cxnId="{6F137B8B-D284-41D0-832E-6210CB307712}">
      <dgm:prSet/>
      <dgm:spPr/>
      <dgm:t>
        <a:bodyPr/>
        <a:lstStyle/>
        <a:p>
          <a:endParaRPr lang="en-US"/>
        </a:p>
      </dgm:t>
    </dgm:pt>
    <dgm:pt modelId="{3B74B41C-7F05-4E34-94BE-63AE1356E975}" type="sibTrans" cxnId="{6F137B8B-D284-41D0-832E-6210CB307712}">
      <dgm:prSet/>
      <dgm:spPr/>
      <dgm:t>
        <a:bodyPr/>
        <a:lstStyle/>
        <a:p>
          <a:endParaRPr lang="en-US"/>
        </a:p>
      </dgm:t>
    </dgm:pt>
    <dgm:pt modelId="{0ECDE52D-7301-4D74-A7CD-F42E8B87047B}">
      <dgm:prSet phldrT="[Text]" custT="1"/>
      <dgm:spPr>
        <a:solidFill>
          <a:srgbClr val="0000FF"/>
        </a:solidFill>
      </dgm:spPr>
      <dgm:t>
        <a:bodyPr/>
        <a:lstStyle/>
        <a:p>
          <a:r>
            <a:rPr lang="en-US" sz="1000" b="1" dirty="0" smtClean="0"/>
            <a:t>Negate Purpose</a:t>
          </a:r>
          <a:endParaRPr lang="en-US" sz="1000" b="1" dirty="0"/>
        </a:p>
      </dgm:t>
    </dgm:pt>
    <dgm:pt modelId="{E1B2B795-01CE-41FC-B39B-943AD0DF15BD}" type="parTrans" cxnId="{47711E1C-1A57-48B2-82CF-7D282895C326}">
      <dgm:prSet/>
      <dgm:spPr/>
      <dgm:t>
        <a:bodyPr/>
        <a:lstStyle/>
        <a:p>
          <a:endParaRPr lang="en-US"/>
        </a:p>
      </dgm:t>
    </dgm:pt>
    <dgm:pt modelId="{6EEE7BC5-01AC-43D9-9790-B2F3698066FA}" type="sibTrans" cxnId="{47711E1C-1A57-48B2-82CF-7D282895C326}">
      <dgm:prSet/>
      <dgm:spPr/>
      <dgm:t>
        <a:bodyPr/>
        <a:lstStyle/>
        <a:p>
          <a:endParaRPr lang="en-US"/>
        </a:p>
      </dgm:t>
    </dgm:pt>
    <dgm:pt modelId="{8F07D856-90C6-419A-A727-376AC02474EE}">
      <dgm:prSet phldrT="[Text]" custT="1"/>
      <dgm:spPr>
        <a:solidFill>
          <a:srgbClr val="FF6600"/>
        </a:solidFill>
      </dgm:spPr>
      <dgm:t>
        <a:bodyPr/>
        <a:lstStyle/>
        <a:p>
          <a:r>
            <a:rPr lang="en-US" sz="900" b="1" dirty="0" smtClean="0"/>
            <a:t>Relearn Weights </a:t>
          </a:r>
          <a:endParaRPr lang="en-US" sz="900" b="1" dirty="0"/>
        </a:p>
      </dgm:t>
    </dgm:pt>
    <dgm:pt modelId="{A51CAC06-4029-4620-AC0E-3ED95F0F3836}" type="parTrans" cxnId="{39F6976C-3B9B-432B-824D-508C0FB45942}">
      <dgm:prSet/>
      <dgm:spPr/>
      <dgm:t>
        <a:bodyPr/>
        <a:lstStyle/>
        <a:p>
          <a:endParaRPr lang="en-US"/>
        </a:p>
      </dgm:t>
    </dgm:pt>
    <dgm:pt modelId="{62ED77A3-A27E-4439-BC08-8B89CDAAACEC}" type="sibTrans" cxnId="{39F6976C-3B9B-432B-824D-508C0FB45942}">
      <dgm:prSet/>
      <dgm:spPr/>
      <dgm:t>
        <a:bodyPr/>
        <a:lstStyle/>
        <a:p>
          <a:endParaRPr lang="en-US"/>
        </a:p>
      </dgm:t>
    </dgm:pt>
    <dgm:pt modelId="{77632DD4-275D-4582-A0CB-6602276FEEAC}" type="pres">
      <dgm:prSet presAssocID="{B3E69801-E93A-4FEC-AF77-91AD586B335C}" presName="Name0" presStyleCnt="0">
        <dgm:presLayoutVars>
          <dgm:dir/>
          <dgm:animLvl val="lvl"/>
          <dgm:resizeHandles val="exact"/>
        </dgm:presLayoutVars>
      </dgm:prSet>
      <dgm:spPr/>
      <dgm:t>
        <a:bodyPr/>
        <a:lstStyle/>
        <a:p>
          <a:endParaRPr lang="en-US"/>
        </a:p>
      </dgm:t>
    </dgm:pt>
    <dgm:pt modelId="{4166F2A9-8C4C-47AF-B7ED-73B9D8CA7D62}" type="pres">
      <dgm:prSet presAssocID="{34A479A5-3EA4-47E9-BD06-5805403929BA}" presName="parTxOnly" presStyleLbl="node1" presStyleIdx="0" presStyleCnt="5" custScaleX="286929" custScaleY="398494" custLinFactX="79798" custLinFactNeighborX="100000">
        <dgm:presLayoutVars>
          <dgm:chMax val="0"/>
          <dgm:chPref val="0"/>
          <dgm:bulletEnabled val="1"/>
        </dgm:presLayoutVars>
      </dgm:prSet>
      <dgm:spPr/>
      <dgm:t>
        <a:bodyPr/>
        <a:lstStyle/>
        <a:p>
          <a:endParaRPr lang="en-US"/>
        </a:p>
      </dgm:t>
    </dgm:pt>
    <dgm:pt modelId="{F5560D90-9F98-4896-BF1D-C8852EB5C144}" type="pres">
      <dgm:prSet presAssocID="{0777F4D2-E04B-45E1-8FEA-9D167E5BDBA5}" presName="parTxOnlySpace" presStyleCnt="0"/>
      <dgm:spPr/>
    </dgm:pt>
    <dgm:pt modelId="{6079664A-588A-42DC-8654-360992D4279D}" type="pres">
      <dgm:prSet presAssocID="{DFE67BE2-E2A7-4552-B5F3-8B6C29842247}" presName="parTxOnly" presStyleLbl="node1" presStyleIdx="1" presStyleCnt="5" custLinFactX="-197089" custLinFactNeighborX="-200000" custLinFactNeighborY="-539">
        <dgm:presLayoutVars>
          <dgm:chMax val="0"/>
          <dgm:chPref val="0"/>
          <dgm:bulletEnabled val="1"/>
        </dgm:presLayoutVars>
      </dgm:prSet>
      <dgm:spPr/>
      <dgm:t>
        <a:bodyPr/>
        <a:lstStyle/>
        <a:p>
          <a:endParaRPr lang="en-US"/>
        </a:p>
      </dgm:t>
    </dgm:pt>
    <dgm:pt modelId="{2DF8567F-C7D8-4D1A-9B78-496A18F9B655}" type="pres">
      <dgm:prSet presAssocID="{A993B54D-3FD7-4A19-9167-5C8FED4450FD}" presName="parTxOnlySpace" presStyleCnt="0"/>
      <dgm:spPr/>
    </dgm:pt>
    <dgm:pt modelId="{134628B3-5040-417B-B55A-CBAC5A8C61BD}" type="pres">
      <dgm:prSet presAssocID="{EBD05012-89CB-4BAB-A0A9-83983796C891}" presName="parTxOnly" presStyleLbl="node1" presStyleIdx="2" presStyleCnt="5">
        <dgm:presLayoutVars>
          <dgm:chMax val="0"/>
          <dgm:chPref val="0"/>
          <dgm:bulletEnabled val="1"/>
        </dgm:presLayoutVars>
      </dgm:prSet>
      <dgm:spPr/>
      <dgm:t>
        <a:bodyPr/>
        <a:lstStyle/>
        <a:p>
          <a:endParaRPr lang="en-US"/>
        </a:p>
      </dgm:t>
    </dgm:pt>
    <dgm:pt modelId="{57233FE0-4FC1-45CD-B806-5C8FDE54BE90}" type="pres">
      <dgm:prSet presAssocID="{3B74B41C-7F05-4E34-94BE-63AE1356E975}" presName="parTxOnlySpace" presStyleCnt="0"/>
      <dgm:spPr/>
    </dgm:pt>
    <dgm:pt modelId="{A32A9D4C-FD11-4675-B731-C66A11A9E446}" type="pres">
      <dgm:prSet presAssocID="{0ECDE52D-7301-4D74-A7CD-F42E8B87047B}" presName="parTxOnly" presStyleLbl="node1" presStyleIdx="3" presStyleCnt="5">
        <dgm:presLayoutVars>
          <dgm:chMax val="0"/>
          <dgm:chPref val="0"/>
          <dgm:bulletEnabled val="1"/>
        </dgm:presLayoutVars>
      </dgm:prSet>
      <dgm:spPr/>
      <dgm:t>
        <a:bodyPr/>
        <a:lstStyle/>
        <a:p>
          <a:endParaRPr lang="en-US"/>
        </a:p>
      </dgm:t>
    </dgm:pt>
    <dgm:pt modelId="{3BBD8E31-D809-41A9-9E8F-47C3033E777A}" type="pres">
      <dgm:prSet presAssocID="{6EEE7BC5-01AC-43D9-9790-B2F3698066FA}" presName="parTxOnlySpace" presStyleCnt="0"/>
      <dgm:spPr/>
    </dgm:pt>
    <dgm:pt modelId="{DA38FE6E-696B-4816-AC24-A0E941425B3E}" type="pres">
      <dgm:prSet presAssocID="{8F07D856-90C6-419A-A727-376AC02474EE}" presName="parTxOnly" presStyleLbl="node1" presStyleIdx="4" presStyleCnt="5">
        <dgm:presLayoutVars>
          <dgm:chMax val="0"/>
          <dgm:chPref val="0"/>
          <dgm:bulletEnabled val="1"/>
        </dgm:presLayoutVars>
      </dgm:prSet>
      <dgm:spPr/>
      <dgm:t>
        <a:bodyPr/>
        <a:lstStyle/>
        <a:p>
          <a:endParaRPr lang="en-US"/>
        </a:p>
      </dgm:t>
    </dgm:pt>
  </dgm:ptLst>
  <dgm:cxnLst>
    <dgm:cxn modelId="{E8D6B113-8FE1-CF41-AF1C-6C7A486F93F6}" type="presOf" srcId="{DFE67BE2-E2A7-4552-B5F3-8B6C29842247}" destId="{6079664A-588A-42DC-8654-360992D4279D}" srcOrd="0" destOrd="0" presId="urn:microsoft.com/office/officeart/2005/8/layout/chevron1"/>
    <dgm:cxn modelId="{0455D423-2CCC-BA40-901E-7FA69498563C}" type="presOf" srcId="{B3E69801-E93A-4FEC-AF77-91AD586B335C}" destId="{77632DD4-275D-4582-A0CB-6602276FEEAC}" srcOrd="0" destOrd="0" presId="urn:microsoft.com/office/officeart/2005/8/layout/chevron1"/>
    <dgm:cxn modelId="{55163FC6-D098-A047-B2D0-230BA73162F5}" type="presOf" srcId="{EBD05012-89CB-4BAB-A0A9-83983796C891}" destId="{134628B3-5040-417B-B55A-CBAC5A8C61BD}" srcOrd="0" destOrd="0" presId="urn:microsoft.com/office/officeart/2005/8/layout/chevron1"/>
    <dgm:cxn modelId="{E204A55A-D4FE-C24E-87B1-1538C4773BEF}" type="presOf" srcId="{34A479A5-3EA4-47E9-BD06-5805403929BA}" destId="{4166F2A9-8C4C-47AF-B7ED-73B9D8CA7D62}" srcOrd="0" destOrd="0" presId="urn:microsoft.com/office/officeart/2005/8/layout/chevron1"/>
    <dgm:cxn modelId="{6D4B1383-0067-0F49-B9A0-E457C02D32B6}" type="presOf" srcId="{8F07D856-90C6-419A-A727-376AC02474EE}" destId="{DA38FE6E-696B-4816-AC24-A0E941425B3E}" srcOrd="0" destOrd="0" presId="urn:microsoft.com/office/officeart/2005/8/layout/chevron1"/>
    <dgm:cxn modelId="{A1BF6AE6-1E0B-4EEF-8C57-B4121B6921D7}" srcId="{B3E69801-E93A-4FEC-AF77-91AD586B335C}" destId="{34A479A5-3EA4-47E9-BD06-5805403929BA}" srcOrd="0" destOrd="0" parTransId="{AF2FABD3-8B25-4769-A53B-FBB15551BC8F}" sibTransId="{0777F4D2-E04B-45E1-8FEA-9D167E5BDBA5}"/>
    <dgm:cxn modelId="{45A75A50-1A41-CD40-9518-76827AB8B6F6}" type="presOf" srcId="{0ECDE52D-7301-4D74-A7CD-F42E8B87047B}" destId="{A32A9D4C-FD11-4675-B731-C66A11A9E446}" srcOrd="0" destOrd="0" presId="urn:microsoft.com/office/officeart/2005/8/layout/chevron1"/>
    <dgm:cxn modelId="{BAA4F31F-467A-4287-B6CE-02DF2E17ED0A}" srcId="{B3E69801-E93A-4FEC-AF77-91AD586B335C}" destId="{DFE67BE2-E2A7-4552-B5F3-8B6C29842247}" srcOrd="1" destOrd="0" parTransId="{F2FFCA6E-B3D0-485E-BDAA-C68CF2817371}" sibTransId="{A993B54D-3FD7-4A19-9167-5C8FED4450FD}"/>
    <dgm:cxn modelId="{39F6976C-3B9B-432B-824D-508C0FB45942}" srcId="{B3E69801-E93A-4FEC-AF77-91AD586B335C}" destId="{8F07D856-90C6-419A-A727-376AC02474EE}" srcOrd="4" destOrd="0" parTransId="{A51CAC06-4029-4620-AC0E-3ED95F0F3836}" sibTransId="{62ED77A3-A27E-4439-BC08-8B89CDAAACEC}"/>
    <dgm:cxn modelId="{47711E1C-1A57-48B2-82CF-7D282895C326}" srcId="{B3E69801-E93A-4FEC-AF77-91AD586B335C}" destId="{0ECDE52D-7301-4D74-A7CD-F42E8B87047B}" srcOrd="3" destOrd="0" parTransId="{E1B2B795-01CE-41FC-B39B-943AD0DF15BD}" sibTransId="{6EEE7BC5-01AC-43D9-9790-B2F3698066FA}"/>
    <dgm:cxn modelId="{6F137B8B-D284-41D0-832E-6210CB307712}" srcId="{B3E69801-E93A-4FEC-AF77-91AD586B335C}" destId="{EBD05012-89CB-4BAB-A0A9-83983796C891}" srcOrd="2" destOrd="0" parTransId="{37010247-16BE-4C26-8E00-385A9C222254}" sibTransId="{3B74B41C-7F05-4E34-94BE-63AE1356E975}"/>
    <dgm:cxn modelId="{5C94A8D7-CD0F-7C45-8575-A7D2F00D5A50}" type="presParOf" srcId="{77632DD4-275D-4582-A0CB-6602276FEEAC}" destId="{4166F2A9-8C4C-47AF-B7ED-73B9D8CA7D62}" srcOrd="0" destOrd="0" presId="urn:microsoft.com/office/officeart/2005/8/layout/chevron1"/>
    <dgm:cxn modelId="{2CD523A7-CB5D-F344-B61C-82C0D681C782}" type="presParOf" srcId="{77632DD4-275D-4582-A0CB-6602276FEEAC}" destId="{F5560D90-9F98-4896-BF1D-C8852EB5C144}" srcOrd="1" destOrd="0" presId="urn:microsoft.com/office/officeart/2005/8/layout/chevron1"/>
    <dgm:cxn modelId="{F8B99181-715A-7E40-81D6-12F8B8EB3E4A}" type="presParOf" srcId="{77632DD4-275D-4582-A0CB-6602276FEEAC}" destId="{6079664A-588A-42DC-8654-360992D4279D}" srcOrd="2" destOrd="0" presId="urn:microsoft.com/office/officeart/2005/8/layout/chevron1"/>
    <dgm:cxn modelId="{4CBC8592-5EF5-4A41-AA2D-55889DFA40BA}" type="presParOf" srcId="{77632DD4-275D-4582-A0CB-6602276FEEAC}" destId="{2DF8567F-C7D8-4D1A-9B78-496A18F9B655}" srcOrd="3" destOrd="0" presId="urn:microsoft.com/office/officeart/2005/8/layout/chevron1"/>
    <dgm:cxn modelId="{8DCEEFD9-DA67-8E44-AE70-C0ED668F9BE7}" type="presParOf" srcId="{77632DD4-275D-4582-A0CB-6602276FEEAC}" destId="{134628B3-5040-417B-B55A-CBAC5A8C61BD}" srcOrd="4" destOrd="0" presId="urn:microsoft.com/office/officeart/2005/8/layout/chevron1"/>
    <dgm:cxn modelId="{7D2D3192-853C-014B-8F39-20611204584A}" type="presParOf" srcId="{77632DD4-275D-4582-A0CB-6602276FEEAC}" destId="{57233FE0-4FC1-45CD-B806-5C8FDE54BE90}" srcOrd="5" destOrd="0" presId="urn:microsoft.com/office/officeart/2005/8/layout/chevron1"/>
    <dgm:cxn modelId="{BDDE00AF-83DE-9D47-8E9F-AB0B7B685028}" type="presParOf" srcId="{77632DD4-275D-4582-A0CB-6602276FEEAC}" destId="{A32A9D4C-FD11-4675-B731-C66A11A9E446}" srcOrd="6" destOrd="0" presId="urn:microsoft.com/office/officeart/2005/8/layout/chevron1"/>
    <dgm:cxn modelId="{B104544F-A07A-F146-B2AD-4C7319D89B8F}" type="presParOf" srcId="{77632DD4-275D-4582-A0CB-6602276FEEAC}" destId="{3BBD8E31-D809-41A9-9E8F-47C3033E777A}" srcOrd="7" destOrd="0" presId="urn:microsoft.com/office/officeart/2005/8/layout/chevron1"/>
    <dgm:cxn modelId="{A57FF084-CD96-6047-9DB9-D3034AF01A11}" type="presParOf" srcId="{77632DD4-275D-4582-A0CB-6602276FEEAC}" destId="{DA38FE6E-696B-4816-AC24-A0E941425B3E}"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E69801-E93A-4FEC-AF77-91AD586B335C}" type="doc">
      <dgm:prSet loTypeId="urn:microsoft.com/office/officeart/2005/8/layout/chevron1" loCatId="process" qsTypeId="urn:microsoft.com/office/officeart/2005/8/quickstyle/simple4" qsCatId="simple" csTypeId="urn:microsoft.com/office/officeart/2005/8/colors/colorful1" csCatId="colorful" phldr="1"/>
      <dgm:spPr/>
    </dgm:pt>
    <dgm:pt modelId="{34A479A5-3EA4-47E9-BD06-5805403929BA}">
      <dgm:prSet phldrT="[Text]" custT="1"/>
      <dgm:spPr>
        <a:solidFill>
          <a:srgbClr val="660066"/>
        </a:solidFill>
      </dgm:spPr>
      <dgm:t>
        <a:bodyPr lIns="0" rIns="0"/>
        <a:lstStyle/>
        <a:p>
          <a:r>
            <a:rPr lang="en-US" sz="2000" b="1" dirty="0" smtClean="0"/>
            <a:t>Remove Minimal Set Incompatible Clauses to Restore Consistency</a:t>
          </a:r>
        </a:p>
      </dgm:t>
    </dgm:pt>
    <dgm:pt modelId="{AF2FABD3-8B25-4769-A53B-FBB15551BC8F}" type="parTrans" cxnId="{A1BF6AE6-1E0B-4EEF-8C57-B4121B6921D7}">
      <dgm:prSet/>
      <dgm:spPr/>
      <dgm:t>
        <a:bodyPr/>
        <a:lstStyle/>
        <a:p>
          <a:endParaRPr lang="en-US"/>
        </a:p>
      </dgm:t>
    </dgm:pt>
    <dgm:pt modelId="{0777F4D2-E04B-45E1-8FEA-9D167E5BDBA5}" type="sibTrans" cxnId="{A1BF6AE6-1E0B-4EEF-8C57-B4121B6921D7}">
      <dgm:prSet/>
      <dgm:spPr/>
      <dgm:t>
        <a:bodyPr/>
        <a:lstStyle/>
        <a:p>
          <a:endParaRPr lang="en-US"/>
        </a:p>
      </dgm:t>
    </dgm:pt>
    <dgm:pt modelId="{DFE67BE2-E2A7-4552-B5F3-8B6C29842247}">
      <dgm:prSet phldrT="[Text]" custT="1"/>
      <dgm:spPr>
        <a:solidFill>
          <a:srgbClr val="008000"/>
        </a:solidFill>
      </dgm:spPr>
      <dgm:t>
        <a:bodyPr/>
        <a:lstStyle/>
        <a:p>
          <a:r>
            <a:rPr lang="en-US" sz="1100" b="1" dirty="0" smtClean="0"/>
            <a:t>Instantiate</a:t>
          </a:r>
          <a:endParaRPr lang="en-US" sz="800" b="1" dirty="0"/>
        </a:p>
      </dgm:t>
    </dgm:pt>
    <dgm:pt modelId="{F2FFCA6E-B3D0-485E-BDAA-C68CF2817371}" type="parTrans" cxnId="{BAA4F31F-467A-4287-B6CE-02DF2E17ED0A}">
      <dgm:prSet/>
      <dgm:spPr/>
      <dgm:t>
        <a:bodyPr/>
        <a:lstStyle/>
        <a:p>
          <a:endParaRPr lang="en-US"/>
        </a:p>
      </dgm:t>
    </dgm:pt>
    <dgm:pt modelId="{A993B54D-3FD7-4A19-9167-5C8FED4450FD}" type="sibTrans" cxnId="{BAA4F31F-467A-4287-B6CE-02DF2E17ED0A}">
      <dgm:prSet/>
      <dgm:spPr/>
      <dgm:t>
        <a:bodyPr/>
        <a:lstStyle/>
        <a:p>
          <a:endParaRPr lang="en-US"/>
        </a:p>
      </dgm:t>
    </dgm:pt>
    <dgm:pt modelId="{08885BCA-21C3-4CFC-B7B1-39F6B1E6BF2D}">
      <dgm:prSet phldrT="[Text]" custT="1"/>
      <dgm:spPr>
        <a:solidFill>
          <a:schemeClr val="accent6"/>
        </a:solidFill>
      </dgm:spPr>
      <dgm:t>
        <a:bodyPr/>
        <a:lstStyle/>
        <a:p>
          <a:r>
            <a:rPr lang="en-US" sz="1050" b="1" dirty="0" smtClean="0"/>
            <a:t>Lift to 2</a:t>
          </a:r>
          <a:r>
            <a:rPr lang="en-US" sz="1050" b="1" baseline="30000" dirty="0" smtClean="0"/>
            <a:t>nd</a:t>
          </a:r>
          <a:r>
            <a:rPr lang="en-US" sz="1050" b="1" dirty="0" smtClean="0"/>
            <a:t> Order ML</a:t>
          </a:r>
          <a:endParaRPr lang="en-US" sz="1050" b="1" dirty="0"/>
        </a:p>
      </dgm:t>
    </dgm:pt>
    <dgm:pt modelId="{A5AFA954-8537-4AAC-A30F-D720BA7954A4}" type="parTrans" cxnId="{618C8BC9-51F5-49CB-BBA6-434AB596AE48}">
      <dgm:prSet/>
      <dgm:spPr/>
      <dgm:t>
        <a:bodyPr/>
        <a:lstStyle/>
        <a:p>
          <a:endParaRPr lang="en-US"/>
        </a:p>
      </dgm:t>
    </dgm:pt>
    <dgm:pt modelId="{649C2CB5-2569-496F-8346-6DDBD696B307}" type="sibTrans" cxnId="{618C8BC9-51F5-49CB-BBA6-434AB596AE48}">
      <dgm:prSet/>
      <dgm:spPr/>
      <dgm:t>
        <a:bodyPr/>
        <a:lstStyle/>
        <a:p>
          <a:endParaRPr lang="en-US"/>
        </a:p>
      </dgm:t>
    </dgm:pt>
    <dgm:pt modelId="{11924E64-0F3B-4AEA-A12C-965BCC638C55}">
      <dgm:prSet phldrT="[Text]" custT="1"/>
      <dgm:spPr>
        <a:solidFill>
          <a:srgbClr val="0000FF"/>
        </a:solidFill>
      </dgm:spPr>
      <dgm:t>
        <a:bodyPr/>
        <a:lstStyle/>
        <a:p>
          <a:r>
            <a:rPr lang="en-US" sz="1000" b="1" dirty="0" smtClean="0"/>
            <a:t>Negate Purpose</a:t>
          </a:r>
          <a:endParaRPr lang="en-US" sz="1000" b="1" dirty="0"/>
        </a:p>
      </dgm:t>
    </dgm:pt>
    <dgm:pt modelId="{9007B323-2E8A-44F4-AC90-75718621CB53}" type="parTrans" cxnId="{4F3BCC1D-2DEA-48A2-A882-D51CD8D5A6CD}">
      <dgm:prSet/>
      <dgm:spPr/>
      <dgm:t>
        <a:bodyPr/>
        <a:lstStyle/>
        <a:p>
          <a:endParaRPr lang="en-US"/>
        </a:p>
      </dgm:t>
    </dgm:pt>
    <dgm:pt modelId="{C035CC73-A29C-4267-A6EF-CCE5811E7457}" type="sibTrans" cxnId="{4F3BCC1D-2DEA-48A2-A882-D51CD8D5A6CD}">
      <dgm:prSet/>
      <dgm:spPr/>
      <dgm:t>
        <a:bodyPr/>
        <a:lstStyle/>
        <a:p>
          <a:endParaRPr lang="en-US"/>
        </a:p>
      </dgm:t>
    </dgm:pt>
    <dgm:pt modelId="{A7E3BB2C-3846-4791-9CA3-9FA64C04BB50}">
      <dgm:prSet phldrT="[Text]" custT="1"/>
      <dgm:spPr>
        <a:solidFill>
          <a:srgbClr val="FF6600"/>
        </a:solidFill>
      </dgm:spPr>
      <dgm:t>
        <a:bodyPr/>
        <a:lstStyle/>
        <a:p>
          <a:r>
            <a:rPr lang="en-US" sz="1200" b="1" dirty="0" smtClean="0"/>
            <a:t>Relearn Weights </a:t>
          </a:r>
          <a:endParaRPr lang="en-US" sz="1200" b="1" dirty="0"/>
        </a:p>
      </dgm:t>
    </dgm:pt>
    <dgm:pt modelId="{93CBBC1B-A85A-4FBC-A692-643409F7CCCF}" type="parTrans" cxnId="{D8849402-24B8-472F-890D-60A589ADBE8E}">
      <dgm:prSet/>
      <dgm:spPr/>
      <dgm:t>
        <a:bodyPr/>
        <a:lstStyle/>
        <a:p>
          <a:endParaRPr lang="en-US"/>
        </a:p>
      </dgm:t>
    </dgm:pt>
    <dgm:pt modelId="{7E11E10A-64F3-41C3-AC75-CCDA363CA7CD}" type="sibTrans" cxnId="{D8849402-24B8-472F-890D-60A589ADBE8E}">
      <dgm:prSet/>
      <dgm:spPr/>
      <dgm:t>
        <a:bodyPr/>
        <a:lstStyle/>
        <a:p>
          <a:endParaRPr lang="en-US"/>
        </a:p>
      </dgm:t>
    </dgm:pt>
    <dgm:pt modelId="{77632DD4-275D-4582-A0CB-6602276FEEAC}" type="pres">
      <dgm:prSet presAssocID="{B3E69801-E93A-4FEC-AF77-91AD586B335C}" presName="Name0" presStyleCnt="0">
        <dgm:presLayoutVars>
          <dgm:dir/>
          <dgm:animLvl val="lvl"/>
          <dgm:resizeHandles val="exact"/>
        </dgm:presLayoutVars>
      </dgm:prSet>
      <dgm:spPr/>
    </dgm:pt>
    <dgm:pt modelId="{4166F2A9-8C4C-47AF-B7ED-73B9D8CA7D62}" type="pres">
      <dgm:prSet presAssocID="{34A479A5-3EA4-47E9-BD06-5805403929BA}" presName="parTxOnly" presStyleLbl="node1" presStyleIdx="0" presStyleCnt="5" custScaleX="286929" custScaleY="398494" custLinFactX="159670" custLinFactNeighborX="200000" custLinFactNeighborY="0">
        <dgm:presLayoutVars>
          <dgm:chMax val="0"/>
          <dgm:chPref val="0"/>
          <dgm:bulletEnabled val="1"/>
        </dgm:presLayoutVars>
      </dgm:prSet>
      <dgm:spPr/>
      <dgm:t>
        <a:bodyPr/>
        <a:lstStyle/>
        <a:p>
          <a:endParaRPr lang="en-US"/>
        </a:p>
      </dgm:t>
    </dgm:pt>
    <dgm:pt modelId="{F5560D90-9F98-4896-BF1D-C8852EB5C144}" type="pres">
      <dgm:prSet presAssocID="{0777F4D2-E04B-45E1-8FEA-9D167E5BDBA5}" presName="parTxOnlySpace" presStyleCnt="0"/>
      <dgm:spPr/>
    </dgm:pt>
    <dgm:pt modelId="{6079664A-588A-42DC-8654-360992D4279D}" type="pres">
      <dgm:prSet presAssocID="{DFE67BE2-E2A7-4552-B5F3-8B6C29842247}" presName="parTxOnly" presStyleLbl="node1" presStyleIdx="1" presStyleCnt="5" custLinFactX="-107217" custLinFactNeighborX="-200000" custLinFactNeighborY="-539">
        <dgm:presLayoutVars>
          <dgm:chMax val="0"/>
          <dgm:chPref val="0"/>
          <dgm:bulletEnabled val="1"/>
        </dgm:presLayoutVars>
      </dgm:prSet>
      <dgm:spPr/>
      <dgm:t>
        <a:bodyPr/>
        <a:lstStyle/>
        <a:p>
          <a:endParaRPr lang="en-US"/>
        </a:p>
      </dgm:t>
    </dgm:pt>
    <dgm:pt modelId="{2DF8567F-C7D8-4D1A-9B78-496A18F9B655}" type="pres">
      <dgm:prSet presAssocID="{A993B54D-3FD7-4A19-9167-5C8FED4450FD}" presName="parTxOnlySpace" presStyleCnt="0"/>
      <dgm:spPr/>
    </dgm:pt>
    <dgm:pt modelId="{209D7535-4B6E-4A01-8487-D7320DFE6163}" type="pres">
      <dgm:prSet presAssocID="{08885BCA-21C3-4CFC-B7B1-39F6B1E6BF2D}" presName="parTxOnly" presStyleLbl="node1" presStyleIdx="2" presStyleCnt="5" custLinFactX="-277089" custLinFactNeighborX="-300000" custLinFactNeighborY="-539">
        <dgm:presLayoutVars>
          <dgm:chMax val="0"/>
          <dgm:chPref val="0"/>
          <dgm:bulletEnabled val="1"/>
        </dgm:presLayoutVars>
      </dgm:prSet>
      <dgm:spPr/>
      <dgm:t>
        <a:bodyPr/>
        <a:lstStyle/>
        <a:p>
          <a:endParaRPr lang="en-US"/>
        </a:p>
      </dgm:t>
    </dgm:pt>
    <dgm:pt modelId="{315E1D45-AA0E-4B2E-AAF8-0D4FBFE30EDF}" type="pres">
      <dgm:prSet presAssocID="{649C2CB5-2569-496F-8346-6DDBD696B307}" presName="parTxOnlySpace" presStyleCnt="0"/>
      <dgm:spPr/>
    </dgm:pt>
    <dgm:pt modelId="{D4A65646-1C39-4763-96A6-93E61D94E0C1}" type="pres">
      <dgm:prSet presAssocID="{11924E64-0F3B-4AEA-A12C-965BCC638C55}" presName="parTxOnly" presStyleLbl="node1" presStyleIdx="3" presStyleCnt="5">
        <dgm:presLayoutVars>
          <dgm:chMax val="0"/>
          <dgm:chPref val="0"/>
          <dgm:bulletEnabled val="1"/>
        </dgm:presLayoutVars>
      </dgm:prSet>
      <dgm:spPr/>
      <dgm:t>
        <a:bodyPr/>
        <a:lstStyle/>
        <a:p>
          <a:endParaRPr lang="en-US"/>
        </a:p>
      </dgm:t>
    </dgm:pt>
    <dgm:pt modelId="{BAA4339D-D9F1-4EB1-875B-04046B685770}" type="pres">
      <dgm:prSet presAssocID="{C035CC73-A29C-4267-A6EF-CCE5811E7457}" presName="parTxOnlySpace" presStyleCnt="0"/>
      <dgm:spPr/>
    </dgm:pt>
    <dgm:pt modelId="{391D33D7-FC84-4F70-9B8C-8DFACF73DD4E}" type="pres">
      <dgm:prSet presAssocID="{A7E3BB2C-3846-4791-9CA3-9FA64C04BB50}" presName="parTxOnly" presStyleLbl="node1" presStyleIdx="4" presStyleCnt="5">
        <dgm:presLayoutVars>
          <dgm:chMax val="0"/>
          <dgm:chPref val="0"/>
          <dgm:bulletEnabled val="1"/>
        </dgm:presLayoutVars>
      </dgm:prSet>
      <dgm:spPr/>
      <dgm:t>
        <a:bodyPr/>
        <a:lstStyle/>
        <a:p>
          <a:endParaRPr lang="en-US"/>
        </a:p>
      </dgm:t>
    </dgm:pt>
  </dgm:ptLst>
  <dgm:cxnLst>
    <dgm:cxn modelId="{161A6571-825F-754E-B243-40E005642809}" type="presOf" srcId="{34A479A5-3EA4-47E9-BD06-5805403929BA}" destId="{4166F2A9-8C4C-47AF-B7ED-73B9D8CA7D62}" srcOrd="0" destOrd="0" presId="urn:microsoft.com/office/officeart/2005/8/layout/chevron1"/>
    <dgm:cxn modelId="{0C817F30-3CEF-F44D-9FD6-B7434A593F59}" type="presOf" srcId="{11924E64-0F3B-4AEA-A12C-965BCC638C55}" destId="{D4A65646-1C39-4763-96A6-93E61D94E0C1}" srcOrd="0" destOrd="0" presId="urn:microsoft.com/office/officeart/2005/8/layout/chevron1"/>
    <dgm:cxn modelId="{506FAF7A-9AF3-2140-9BDF-0FC23569A862}" type="presOf" srcId="{B3E69801-E93A-4FEC-AF77-91AD586B335C}" destId="{77632DD4-275D-4582-A0CB-6602276FEEAC}" srcOrd="0" destOrd="0" presId="urn:microsoft.com/office/officeart/2005/8/layout/chevron1"/>
    <dgm:cxn modelId="{618C8BC9-51F5-49CB-BBA6-434AB596AE48}" srcId="{B3E69801-E93A-4FEC-AF77-91AD586B335C}" destId="{08885BCA-21C3-4CFC-B7B1-39F6B1E6BF2D}" srcOrd="2" destOrd="0" parTransId="{A5AFA954-8537-4AAC-A30F-D720BA7954A4}" sibTransId="{649C2CB5-2569-496F-8346-6DDBD696B307}"/>
    <dgm:cxn modelId="{A1BF6AE6-1E0B-4EEF-8C57-B4121B6921D7}" srcId="{B3E69801-E93A-4FEC-AF77-91AD586B335C}" destId="{34A479A5-3EA4-47E9-BD06-5805403929BA}" srcOrd="0" destOrd="0" parTransId="{AF2FABD3-8B25-4769-A53B-FBB15551BC8F}" sibTransId="{0777F4D2-E04B-45E1-8FEA-9D167E5BDBA5}"/>
    <dgm:cxn modelId="{BAA4F31F-467A-4287-B6CE-02DF2E17ED0A}" srcId="{B3E69801-E93A-4FEC-AF77-91AD586B335C}" destId="{DFE67BE2-E2A7-4552-B5F3-8B6C29842247}" srcOrd="1" destOrd="0" parTransId="{F2FFCA6E-B3D0-485E-BDAA-C68CF2817371}" sibTransId="{A993B54D-3FD7-4A19-9167-5C8FED4450FD}"/>
    <dgm:cxn modelId="{9003B414-2366-3542-8D89-1718D1B4F6BA}" type="presOf" srcId="{08885BCA-21C3-4CFC-B7B1-39F6B1E6BF2D}" destId="{209D7535-4B6E-4A01-8487-D7320DFE6163}" srcOrd="0" destOrd="0" presId="urn:microsoft.com/office/officeart/2005/8/layout/chevron1"/>
    <dgm:cxn modelId="{D8849402-24B8-472F-890D-60A589ADBE8E}" srcId="{B3E69801-E93A-4FEC-AF77-91AD586B335C}" destId="{A7E3BB2C-3846-4791-9CA3-9FA64C04BB50}" srcOrd="4" destOrd="0" parTransId="{93CBBC1B-A85A-4FBC-A692-643409F7CCCF}" sibTransId="{7E11E10A-64F3-41C3-AC75-CCDA363CA7CD}"/>
    <dgm:cxn modelId="{4F3BCC1D-2DEA-48A2-A882-D51CD8D5A6CD}" srcId="{B3E69801-E93A-4FEC-AF77-91AD586B335C}" destId="{11924E64-0F3B-4AEA-A12C-965BCC638C55}" srcOrd="3" destOrd="0" parTransId="{9007B323-2E8A-44F4-AC90-75718621CB53}" sibTransId="{C035CC73-A29C-4267-A6EF-CCE5811E7457}"/>
    <dgm:cxn modelId="{6B282E23-F86A-6348-A595-7AF13D58F1EB}" type="presOf" srcId="{A7E3BB2C-3846-4791-9CA3-9FA64C04BB50}" destId="{391D33D7-FC84-4F70-9B8C-8DFACF73DD4E}" srcOrd="0" destOrd="0" presId="urn:microsoft.com/office/officeart/2005/8/layout/chevron1"/>
    <dgm:cxn modelId="{AF331F95-2B6D-8640-B725-78665E7AEC9E}" type="presOf" srcId="{DFE67BE2-E2A7-4552-B5F3-8B6C29842247}" destId="{6079664A-588A-42DC-8654-360992D4279D}" srcOrd="0" destOrd="0" presId="urn:microsoft.com/office/officeart/2005/8/layout/chevron1"/>
    <dgm:cxn modelId="{F1287CEB-1FDD-8441-9EBB-9CB61527B595}" type="presParOf" srcId="{77632DD4-275D-4582-A0CB-6602276FEEAC}" destId="{4166F2A9-8C4C-47AF-B7ED-73B9D8CA7D62}" srcOrd="0" destOrd="0" presId="urn:microsoft.com/office/officeart/2005/8/layout/chevron1"/>
    <dgm:cxn modelId="{55B12E6D-045E-9D43-B6E7-B6BDBDE9B4FD}" type="presParOf" srcId="{77632DD4-275D-4582-A0CB-6602276FEEAC}" destId="{F5560D90-9F98-4896-BF1D-C8852EB5C144}" srcOrd="1" destOrd="0" presId="urn:microsoft.com/office/officeart/2005/8/layout/chevron1"/>
    <dgm:cxn modelId="{D590AB90-0C27-CA41-820E-D7A26C092E4B}" type="presParOf" srcId="{77632DD4-275D-4582-A0CB-6602276FEEAC}" destId="{6079664A-588A-42DC-8654-360992D4279D}" srcOrd="2" destOrd="0" presId="urn:microsoft.com/office/officeart/2005/8/layout/chevron1"/>
    <dgm:cxn modelId="{880B8C2D-0F0F-644E-B596-D6C7A29E9B2F}" type="presParOf" srcId="{77632DD4-275D-4582-A0CB-6602276FEEAC}" destId="{2DF8567F-C7D8-4D1A-9B78-496A18F9B655}" srcOrd="3" destOrd="0" presId="urn:microsoft.com/office/officeart/2005/8/layout/chevron1"/>
    <dgm:cxn modelId="{10A4685B-4059-0B43-B267-6D8C86AA6B63}" type="presParOf" srcId="{77632DD4-275D-4582-A0CB-6602276FEEAC}" destId="{209D7535-4B6E-4A01-8487-D7320DFE6163}" srcOrd="4" destOrd="0" presId="urn:microsoft.com/office/officeart/2005/8/layout/chevron1"/>
    <dgm:cxn modelId="{75B469D7-1C02-0B45-A530-48D0E097F3FD}" type="presParOf" srcId="{77632DD4-275D-4582-A0CB-6602276FEEAC}" destId="{315E1D45-AA0E-4B2E-AAF8-0D4FBFE30EDF}" srcOrd="5" destOrd="0" presId="urn:microsoft.com/office/officeart/2005/8/layout/chevron1"/>
    <dgm:cxn modelId="{B56D1F43-8305-6E40-AA63-72D186A3C005}" type="presParOf" srcId="{77632DD4-275D-4582-A0CB-6602276FEEAC}" destId="{D4A65646-1C39-4763-96A6-93E61D94E0C1}" srcOrd="6" destOrd="0" presId="urn:microsoft.com/office/officeart/2005/8/layout/chevron1"/>
    <dgm:cxn modelId="{907FF52D-1237-AD44-879C-E303E3A66713}" type="presParOf" srcId="{77632DD4-275D-4582-A0CB-6602276FEEAC}" destId="{BAA4339D-D9F1-4EB1-875B-04046B685770}" srcOrd="7" destOrd="0" presId="urn:microsoft.com/office/officeart/2005/8/layout/chevron1"/>
    <dgm:cxn modelId="{6E440127-E877-7546-8022-3ED27834E777}" type="presParOf" srcId="{77632DD4-275D-4582-A0CB-6602276FEEAC}" destId="{391D33D7-FC84-4F70-9B8C-8DFACF73DD4E}"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69801-E93A-4FEC-AF77-91AD586B335C}" type="doc">
      <dgm:prSet loTypeId="urn:microsoft.com/office/officeart/2005/8/layout/chevron1" loCatId="process" qsTypeId="urn:microsoft.com/office/officeart/2005/8/quickstyle/simple4" qsCatId="simple" csTypeId="urn:microsoft.com/office/officeart/2005/8/colors/colorful1" csCatId="colorful" phldr="1"/>
      <dgm:spPr/>
    </dgm:pt>
    <dgm:pt modelId="{34A479A5-3EA4-47E9-BD06-5805403929BA}">
      <dgm:prSet phldrT="[Text]" custT="1"/>
      <dgm:spPr>
        <a:solidFill>
          <a:srgbClr val="0000FF"/>
        </a:solidFill>
      </dgm:spPr>
      <dgm:t>
        <a:bodyPr lIns="0" rIns="0"/>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Add Negation of Purpose to Failed Predicate</a:t>
          </a:r>
        </a:p>
        <a:p>
          <a:pPr defTabSz="1066800">
            <a:lnSpc>
              <a:spcPct val="90000"/>
            </a:lnSpc>
            <a:spcBef>
              <a:spcPct val="0"/>
            </a:spcBef>
            <a:spcAft>
              <a:spcPct val="35000"/>
            </a:spcAft>
          </a:pPr>
          <a:endParaRPr lang="en-US" sz="1400" b="1" dirty="0"/>
        </a:p>
      </dgm:t>
    </dgm:pt>
    <dgm:pt modelId="{AF2FABD3-8B25-4769-A53B-FBB15551BC8F}" type="parTrans" cxnId="{A1BF6AE6-1E0B-4EEF-8C57-B4121B6921D7}">
      <dgm:prSet/>
      <dgm:spPr/>
      <dgm:t>
        <a:bodyPr/>
        <a:lstStyle/>
        <a:p>
          <a:endParaRPr lang="en-US"/>
        </a:p>
      </dgm:t>
    </dgm:pt>
    <dgm:pt modelId="{0777F4D2-E04B-45E1-8FEA-9D167E5BDBA5}" type="sibTrans" cxnId="{A1BF6AE6-1E0B-4EEF-8C57-B4121B6921D7}">
      <dgm:prSet/>
      <dgm:spPr/>
      <dgm:t>
        <a:bodyPr/>
        <a:lstStyle/>
        <a:p>
          <a:endParaRPr lang="en-US"/>
        </a:p>
      </dgm:t>
    </dgm:pt>
    <dgm:pt modelId="{DFE67BE2-E2A7-4552-B5F3-8B6C29842247}">
      <dgm:prSet phldrT="[Text]" custT="1"/>
      <dgm:spPr>
        <a:solidFill>
          <a:srgbClr val="008000"/>
        </a:solidFill>
      </dgm:spPr>
      <dgm:t>
        <a:bodyPr/>
        <a:lstStyle/>
        <a:p>
          <a:r>
            <a:rPr lang="en-US" sz="1100" b="1" dirty="0" smtClean="0"/>
            <a:t>Instantiate</a:t>
          </a:r>
          <a:endParaRPr lang="en-US" sz="800" b="1" dirty="0"/>
        </a:p>
      </dgm:t>
    </dgm:pt>
    <dgm:pt modelId="{F2FFCA6E-B3D0-485E-BDAA-C68CF2817371}" type="parTrans" cxnId="{BAA4F31F-467A-4287-B6CE-02DF2E17ED0A}">
      <dgm:prSet/>
      <dgm:spPr/>
      <dgm:t>
        <a:bodyPr/>
        <a:lstStyle/>
        <a:p>
          <a:endParaRPr lang="en-US"/>
        </a:p>
      </dgm:t>
    </dgm:pt>
    <dgm:pt modelId="{A993B54D-3FD7-4A19-9167-5C8FED4450FD}" type="sibTrans" cxnId="{BAA4F31F-467A-4287-B6CE-02DF2E17ED0A}">
      <dgm:prSet/>
      <dgm:spPr/>
      <dgm:t>
        <a:bodyPr/>
        <a:lstStyle/>
        <a:p>
          <a:endParaRPr lang="en-US"/>
        </a:p>
      </dgm:t>
    </dgm:pt>
    <dgm:pt modelId="{08885BCA-21C3-4CFC-B7B1-39F6B1E6BF2D}">
      <dgm:prSet phldrT="[Text]" custT="1"/>
      <dgm:spPr>
        <a:solidFill>
          <a:schemeClr val="accent2"/>
        </a:solidFill>
      </dgm:spPr>
      <dgm:t>
        <a:bodyPr/>
        <a:lstStyle/>
        <a:p>
          <a:r>
            <a:rPr lang="en-US" sz="1050" b="1" dirty="0" smtClean="0"/>
            <a:t>Lift to 2</a:t>
          </a:r>
          <a:r>
            <a:rPr lang="en-US" sz="1050" b="1" baseline="30000" dirty="0" smtClean="0"/>
            <a:t>nd</a:t>
          </a:r>
          <a:r>
            <a:rPr lang="en-US" sz="1050" b="1" dirty="0" smtClean="0"/>
            <a:t> Order ML</a:t>
          </a:r>
          <a:endParaRPr lang="en-US" sz="1050" b="1" dirty="0"/>
        </a:p>
      </dgm:t>
    </dgm:pt>
    <dgm:pt modelId="{A5AFA954-8537-4AAC-A30F-D720BA7954A4}" type="parTrans" cxnId="{618C8BC9-51F5-49CB-BBA6-434AB596AE48}">
      <dgm:prSet/>
      <dgm:spPr/>
      <dgm:t>
        <a:bodyPr/>
        <a:lstStyle/>
        <a:p>
          <a:endParaRPr lang="en-US"/>
        </a:p>
      </dgm:t>
    </dgm:pt>
    <dgm:pt modelId="{649C2CB5-2569-496F-8346-6DDBD696B307}" type="sibTrans" cxnId="{618C8BC9-51F5-49CB-BBA6-434AB596AE48}">
      <dgm:prSet/>
      <dgm:spPr/>
      <dgm:t>
        <a:bodyPr/>
        <a:lstStyle/>
        <a:p>
          <a:endParaRPr lang="en-US"/>
        </a:p>
      </dgm:t>
    </dgm:pt>
    <dgm:pt modelId="{11924E64-0F3B-4AEA-A12C-965BCC638C55}">
      <dgm:prSet phldrT="[Text]" custT="1"/>
      <dgm:spPr>
        <a:solidFill>
          <a:srgbClr val="660066"/>
        </a:solidFill>
      </dgm:spPr>
      <dgm:t>
        <a:bodyPr/>
        <a:lstStyle/>
        <a:p>
          <a:r>
            <a:rPr lang="en-US" sz="900" b="1" dirty="0" smtClean="0"/>
            <a:t>Remove Incompatible Formulas</a:t>
          </a:r>
          <a:endParaRPr lang="en-US" sz="900" b="1" dirty="0"/>
        </a:p>
      </dgm:t>
    </dgm:pt>
    <dgm:pt modelId="{9007B323-2E8A-44F4-AC90-75718621CB53}" type="parTrans" cxnId="{4F3BCC1D-2DEA-48A2-A882-D51CD8D5A6CD}">
      <dgm:prSet/>
      <dgm:spPr/>
      <dgm:t>
        <a:bodyPr/>
        <a:lstStyle/>
        <a:p>
          <a:endParaRPr lang="en-US"/>
        </a:p>
      </dgm:t>
    </dgm:pt>
    <dgm:pt modelId="{C035CC73-A29C-4267-A6EF-CCE5811E7457}" type="sibTrans" cxnId="{4F3BCC1D-2DEA-48A2-A882-D51CD8D5A6CD}">
      <dgm:prSet/>
      <dgm:spPr/>
      <dgm:t>
        <a:bodyPr/>
        <a:lstStyle/>
        <a:p>
          <a:endParaRPr lang="en-US"/>
        </a:p>
      </dgm:t>
    </dgm:pt>
    <dgm:pt modelId="{A7E3BB2C-3846-4791-9CA3-9FA64C04BB50}">
      <dgm:prSet phldrT="[Text]" custT="1"/>
      <dgm:spPr>
        <a:solidFill>
          <a:srgbClr val="FF6600"/>
        </a:solidFill>
      </dgm:spPr>
      <dgm:t>
        <a:bodyPr/>
        <a:lstStyle/>
        <a:p>
          <a:r>
            <a:rPr lang="en-US" sz="1100" b="1" dirty="0" smtClean="0"/>
            <a:t>Relearn Weights </a:t>
          </a:r>
          <a:endParaRPr lang="en-US" sz="1100" b="1" dirty="0"/>
        </a:p>
      </dgm:t>
    </dgm:pt>
    <dgm:pt modelId="{93CBBC1B-A85A-4FBC-A692-643409F7CCCF}" type="parTrans" cxnId="{D8849402-24B8-472F-890D-60A589ADBE8E}">
      <dgm:prSet/>
      <dgm:spPr/>
      <dgm:t>
        <a:bodyPr/>
        <a:lstStyle/>
        <a:p>
          <a:endParaRPr lang="en-US"/>
        </a:p>
      </dgm:t>
    </dgm:pt>
    <dgm:pt modelId="{7E11E10A-64F3-41C3-AC75-CCDA363CA7CD}" type="sibTrans" cxnId="{D8849402-24B8-472F-890D-60A589ADBE8E}">
      <dgm:prSet/>
      <dgm:spPr/>
      <dgm:t>
        <a:bodyPr/>
        <a:lstStyle/>
        <a:p>
          <a:endParaRPr lang="en-US"/>
        </a:p>
      </dgm:t>
    </dgm:pt>
    <dgm:pt modelId="{77632DD4-275D-4582-A0CB-6602276FEEAC}" type="pres">
      <dgm:prSet presAssocID="{B3E69801-E93A-4FEC-AF77-91AD586B335C}" presName="Name0" presStyleCnt="0">
        <dgm:presLayoutVars>
          <dgm:dir/>
          <dgm:animLvl val="lvl"/>
          <dgm:resizeHandles val="exact"/>
        </dgm:presLayoutVars>
      </dgm:prSet>
      <dgm:spPr/>
    </dgm:pt>
    <dgm:pt modelId="{4166F2A9-8C4C-47AF-B7ED-73B9D8CA7D62}" type="pres">
      <dgm:prSet presAssocID="{34A479A5-3EA4-47E9-BD06-5805403929BA}" presName="parTxOnly" presStyleLbl="node1" presStyleIdx="0" presStyleCnt="5" custScaleX="286929" custScaleY="398494" custLinFactX="239541" custLinFactNeighborX="300000" custLinFactNeighborY="0">
        <dgm:presLayoutVars>
          <dgm:chMax val="0"/>
          <dgm:chPref val="0"/>
          <dgm:bulletEnabled val="1"/>
        </dgm:presLayoutVars>
      </dgm:prSet>
      <dgm:spPr/>
      <dgm:t>
        <a:bodyPr/>
        <a:lstStyle/>
        <a:p>
          <a:endParaRPr lang="en-US"/>
        </a:p>
      </dgm:t>
    </dgm:pt>
    <dgm:pt modelId="{F5560D90-9F98-4896-BF1D-C8852EB5C144}" type="pres">
      <dgm:prSet presAssocID="{0777F4D2-E04B-45E1-8FEA-9D167E5BDBA5}" presName="parTxOnlySpace" presStyleCnt="0"/>
      <dgm:spPr/>
    </dgm:pt>
    <dgm:pt modelId="{6079664A-588A-42DC-8654-360992D4279D}" type="pres">
      <dgm:prSet presAssocID="{DFE67BE2-E2A7-4552-B5F3-8B6C29842247}" presName="parTxOnly" presStyleLbl="node1" presStyleIdx="1" presStyleCnt="5" custLinFactX="-107217" custLinFactNeighborX="-200000" custLinFactNeighborY="-539">
        <dgm:presLayoutVars>
          <dgm:chMax val="0"/>
          <dgm:chPref val="0"/>
          <dgm:bulletEnabled val="1"/>
        </dgm:presLayoutVars>
      </dgm:prSet>
      <dgm:spPr/>
      <dgm:t>
        <a:bodyPr/>
        <a:lstStyle/>
        <a:p>
          <a:endParaRPr lang="en-US"/>
        </a:p>
      </dgm:t>
    </dgm:pt>
    <dgm:pt modelId="{2DF8567F-C7D8-4D1A-9B78-496A18F9B655}" type="pres">
      <dgm:prSet presAssocID="{A993B54D-3FD7-4A19-9167-5C8FED4450FD}" presName="parTxOnlySpace" presStyleCnt="0"/>
      <dgm:spPr/>
    </dgm:pt>
    <dgm:pt modelId="{209D7535-4B6E-4A01-8487-D7320DFE6163}" type="pres">
      <dgm:prSet presAssocID="{08885BCA-21C3-4CFC-B7B1-39F6B1E6BF2D}" presName="parTxOnly" presStyleLbl="node1" presStyleIdx="2" presStyleCnt="5" custLinFactX="-277089" custLinFactNeighborX="-300000" custLinFactNeighborY="-539">
        <dgm:presLayoutVars>
          <dgm:chMax val="0"/>
          <dgm:chPref val="0"/>
          <dgm:bulletEnabled val="1"/>
        </dgm:presLayoutVars>
      </dgm:prSet>
      <dgm:spPr/>
      <dgm:t>
        <a:bodyPr/>
        <a:lstStyle/>
        <a:p>
          <a:endParaRPr lang="en-US"/>
        </a:p>
      </dgm:t>
    </dgm:pt>
    <dgm:pt modelId="{315E1D45-AA0E-4B2E-AAF8-0D4FBFE30EDF}" type="pres">
      <dgm:prSet presAssocID="{649C2CB5-2569-496F-8346-6DDBD696B307}" presName="parTxOnlySpace" presStyleCnt="0"/>
      <dgm:spPr/>
    </dgm:pt>
    <dgm:pt modelId="{D4A65646-1C39-4763-96A6-93E61D94E0C1}" type="pres">
      <dgm:prSet presAssocID="{11924E64-0F3B-4AEA-A12C-965BCC638C55}" presName="parTxOnly" presStyleLbl="node1" presStyleIdx="3" presStyleCnt="5" custLinFactX="-197345" custLinFactNeighborX="-200000" custLinFactNeighborY="-539">
        <dgm:presLayoutVars>
          <dgm:chMax val="0"/>
          <dgm:chPref val="0"/>
          <dgm:bulletEnabled val="1"/>
        </dgm:presLayoutVars>
      </dgm:prSet>
      <dgm:spPr/>
      <dgm:t>
        <a:bodyPr/>
        <a:lstStyle/>
        <a:p>
          <a:endParaRPr lang="en-US"/>
        </a:p>
      </dgm:t>
    </dgm:pt>
    <dgm:pt modelId="{BAA4339D-D9F1-4EB1-875B-04046B685770}" type="pres">
      <dgm:prSet presAssocID="{C035CC73-A29C-4267-A6EF-CCE5811E7457}" presName="parTxOnlySpace" presStyleCnt="0"/>
      <dgm:spPr/>
    </dgm:pt>
    <dgm:pt modelId="{391D33D7-FC84-4F70-9B8C-8DFACF73DD4E}" type="pres">
      <dgm:prSet presAssocID="{A7E3BB2C-3846-4791-9CA3-9FA64C04BB50}" presName="parTxOnly" presStyleLbl="node1" presStyleIdx="4" presStyleCnt="5">
        <dgm:presLayoutVars>
          <dgm:chMax val="0"/>
          <dgm:chPref val="0"/>
          <dgm:bulletEnabled val="1"/>
        </dgm:presLayoutVars>
      </dgm:prSet>
      <dgm:spPr/>
      <dgm:t>
        <a:bodyPr/>
        <a:lstStyle/>
        <a:p>
          <a:endParaRPr lang="en-US"/>
        </a:p>
      </dgm:t>
    </dgm:pt>
  </dgm:ptLst>
  <dgm:cxnLst>
    <dgm:cxn modelId="{412E1E30-3424-0745-8EB2-69AF9306980C}" type="presOf" srcId="{DFE67BE2-E2A7-4552-B5F3-8B6C29842247}" destId="{6079664A-588A-42DC-8654-360992D4279D}" srcOrd="0" destOrd="0" presId="urn:microsoft.com/office/officeart/2005/8/layout/chevron1"/>
    <dgm:cxn modelId="{36B54FE4-0113-EF45-AA0D-B8C5F1BD92A0}" type="presOf" srcId="{34A479A5-3EA4-47E9-BD06-5805403929BA}" destId="{4166F2A9-8C4C-47AF-B7ED-73B9D8CA7D62}" srcOrd="0" destOrd="0" presId="urn:microsoft.com/office/officeart/2005/8/layout/chevron1"/>
    <dgm:cxn modelId="{62AD2349-1C4C-E945-8619-06726A4C02DB}" type="presOf" srcId="{A7E3BB2C-3846-4791-9CA3-9FA64C04BB50}" destId="{391D33D7-FC84-4F70-9B8C-8DFACF73DD4E}" srcOrd="0" destOrd="0" presId="urn:microsoft.com/office/officeart/2005/8/layout/chevron1"/>
    <dgm:cxn modelId="{618C8BC9-51F5-49CB-BBA6-434AB596AE48}" srcId="{B3E69801-E93A-4FEC-AF77-91AD586B335C}" destId="{08885BCA-21C3-4CFC-B7B1-39F6B1E6BF2D}" srcOrd="2" destOrd="0" parTransId="{A5AFA954-8537-4AAC-A30F-D720BA7954A4}" sibTransId="{649C2CB5-2569-496F-8346-6DDBD696B307}"/>
    <dgm:cxn modelId="{A1BF6AE6-1E0B-4EEF-8C57-B4121B6921D7}" srcId="{B3E69801-E93A-4FEC-AF77-91AD586B335C}" destId="{34A479A5-3EA4-47E9-BD06-5805403929BA}" srcOrd="0" destOrd="0" parTransId="{AF2FABD3-8B25-4769-A53B-FBB15551BC8F}" sibTransId="{0777F4D2-E04B-45E1-8FEA-9D167E5BDBA5}"/>
    <dgm:cxn modelId="{BAA4F31F-467A-4287-B6CE-02DF2E17ED0A}" srcId="{B3E69801-E93A-4FEC-AF77-91AD586B335C}" destId="{DFE67BE2-E2A7-4552-B5F3-8B6C29842247}" srcOrd="1" destOrd="0" parTransId="{F2FFCA6E-B3D0-485E-BDAA-C68CF2817371}" sibTransId="{A993B54D-3FD7-4A19-9167-5C8FED4450FD}"/>
    <dgm:cxn modelId="{D64A8D8A-318D-F344-B567-60F778E5CB60}" type="presOf" srcId="{08885BCA-21C3-4CFC-B7B1-39F6B1E6BF2D}" destId="{209D7535-4B6E-4A01-8487-D7320DFE6163}" srcOrd="0" destOrd="0" presId="urn:microsoft.com/office/officeart/2005/8/layout/chevron1"/>
    <dgm:cxn modelId="{D8849402-24B8-472F-890D-60A589ADBE8E}" srcId="{B3E69801-E93A-4FEC-AF77-91AD586B335C}" destId="{A7E3BB2C-3846-4791-9CA3-9FA64C04BB50}" srcOrd="4" destOrd="0" parTransId="{93CBBC1B-A85A-4FBC-A692-643409F7CCCF}" sibTransId="{7E11E10A-64F3-41C3-AC75-CCDA363CA7CD}"/>
    <dgm:cxn modelId="{4F3BCC1D-2DEA-48A2-A882-D51CD8D5A6CD}" srcId="{B3E69801-E93A-4FEC-AF77-91AD586B335C}" destId="{11924E64-0F3B-4AEA-A12C-965BCC638C55}" srcOrd="3" destOrd="0" parTransId="{9007B323-2E8A-44F4-AC90-75718621CB53}" sibTransId="{C035CC73-A29C-4267-A6EF-CCE5811E7457}"/>
    <dgm:cxn modelId="{456A4B3B-0AF2-1F4E-A61B-725BF329B7C7}" type="presOf" srcId="{B3E69801-E93A-4FEC-AF77-91AD586B335C}" destId="{77632DD4-275D-4582-A0CB-6602276FEEAC}" srcOrd="0" destOrd="0" presId="urn:microsoft.com/office/officeart/2005/8/layout/chevron1"/>
    <dgm:cxn modelId="{168EA686-D0CC-884F-8E2F-569A76010968}" type="presOf" srcId="{11924E64-0F3B-4AEA-A12C-965BCC638C55}" destId="{D4A65646-1C39-4763-96A6-93E61D94E0C1}" srcOrd="0" destOrd="0" presId="urn:microsoft.com/office/officeart/2005/8/layout/chevron1"/>
    <dgm:cxn modelId="{8C1F1BE6-ACF2-9A42-AE51-15311B0A34A1}" type="presParOf" srcId="{77632DD4-275D-4582-A0CB-6602276FEEAC}" destId="{4166F2A9-8C4C-47AF-B7ED-73B9D8CA7D62}" srcOrd="0" destOrd="0" presId="urn:microsoft.com/office/officeart/2005/8/layout/chevron1"/>
    <dgm:cxn modelId="{F8E713D2-8DD8-6846-B3A1-C1CE7F37A21F}" type="presParOf" srcId="{77632DD4-275D-4582-A0CB-6602276FEEAC}" destId="{F5560D90-9F98-4896-BF1D-C8852EB5C144}" srcOrd="1" destOrd="0" presId="urn:microsoft.com/office/officeart/2005/8/layout/chevron1"/>
    <dgm:cxn modelId="{B944E1AD-BCAE-0849-9018-7E661508F743}" type="presParOf" srcId="{77632DD4-275D-4582-A0CB-6602276FEEAC}" destId="{6079664A-588A-42DC-8654-360992D4279D}" srcOrd="2" destOrd="0" presId="urn:microsoft.com/office/officeart/2005/8/layout/chevron1"/>
    <dgm:cxn modelId="{10022A8A-9251-3A45-AF7A-A65BB78ECB00}" type="presParOf" srcId="{77632DD4-275D-4582-A0CB-6602276FEEAC}" destId="{2DF8567F-C7D8-4D1A-9B78-496A18F9B655}" srcOrd="3" destOrd="0" presId="urn:microsoft.com/office/officeart/2005/8/layout/chevron1"/>
    <dgm:cxn modelId="{8C6EBC6A-3274-A948-8AA8-2F4254AB6282}" type="presParOf" srcId="{77632DD4-275D-4582-A0CB-6602276FEEAC}" destId="{209D7535-4B6E-4A01-8487-D7320DFE6163}" srcOrd="4" destOrd="0" presId="urn:microsoft.com/office/officeart/2005/8/layout/chevron1"/>
    <dgm:cxn modelId="{790B049F-075C-C041-8787-BD97962A206D}" type="presParOf" srcId="{77632DD4-275D-4582-A0CB-6602276FEEAC}" destId="{315E1D45-AA0E-4B2E-AAF8-0D4FBFE30EDF}" srcOrd="5" destOrd="0" presId="urn:microsoft.com/office/officeart/2005/8/layout/chevron1"/>
    <dgm:cxn modelId="{5C9F18BE-8873-CF45-B2C8-79E8D3976802}" type="presParOf" srcId="{77632DD4-275D-4582-A0CB-6602276FEEAC}" destId="{D4A65646-1C39-4763-96A6-93E61D94E0C1}" srcOrd="6" destOrd="0" presId="urn:microsoft.com/office/officeart/2005/8/layout/chevron1"/>
    <dgm:cxn modelId="{B2D6FAD3-1BA7-6C4C-9A59-215E813C5192}" type="presParOf" srcId="{77632DD4-275D-4582-A0CB-6602276FEEAC}" destId="{BAA4339D-D9F1-4EB1-875B-04046B685770}" srcOrd="7" destOrd="0" presId="urn:microsoft.com/office/officeart/2005/8/layout/chevron1"/>
    <dgm:cxn modelId="{2ADA1CC3-8D7C-744D-BA88-B38DED01E86E}" type="presParOf" srcId="{77632DD4-275D-4582-A0CB-6602276FEEAC}" destId="{391D33D7-FC84-4F70-9B8C-8DFACF73DD4E}"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69801-E93A-4FEC-AF77-91AD586B335C}" type="doc">
      <dgm:prSet loTypeId="urn:microsoft.com/office/officeart/2005/8/layout/chevron1" loCatId="process" qsTypeId="urn:microsoft.com/office/officeart/2005/8/quickstyle/simple4" qsCatId="simple" csTypeId="urn:microsoft.com/office/officeart/2005/8/colors/colorful1" csCatId="colorful" phldr="1"/>
      <dgm:spPr/>
    </dgm:pt>
    <dgm:pt modelId="{34A479A5-3EA4-47E9-BD06-5805403929BA}">
      <dgm:prSet phldrT="[Text]" custT="1"/>
      <dgm:spPr>
        <a:solidFill>
          <a:srgbClr val="FF6600"/>
        </a:solidFill>
      </dgm:spPr>
      <dgm:t>
        <a:bodyPr/>
        <a:lstStyle/>
        <a:p>
          <a:pPr defTabSz="1066800">
            <a:lnSpc>
              <a:spcPct val="90000"/>
            </a:lnSpc>
            <a:spcBef>
              <a:spcPct val="0"/>
            </a:spcBef>
            <a:spcAft>
              <a:spcPct val="35000"/>
            </a:spcAft>
          </a:pPr>
          <a:r>
            <a:rPr lang="en-US" sz="2000" b="1" dirty="0" smtClean="0"/>
            <a:t>Relearn Weights and Remove Zero-Weighted Formulas</a:t>
          </a:r>
          <a:endParaRPr lang="en-US" sz="2000" b="1" dirty="0"/>
        </a:p>
      </dgm:t>
    </dgm:pt>
    <dgm:pt modelId="{AF2FABD3-8B25-4769-A53B-FBB15551BC8F}" type="parTrans" cxnId="{A1BF6AE6-1E0B-4EEF-8C57-B4121B6921D7}">
      <dgm:prSet/>
      <dgm:spPr/>
      <dgm:t>
        <a:bodyPr/>
        <a:lstStyle/>
        <a:p>
          <a:endParaRPr lang="en-US"/>
        </a:p>
      </dgm:t>
    </dgm:pt>
    <dgm:pt modelId="{0777F4D2-E04B-45E1-8FEA-9D167E5BDBA5}" type="sibTrans" cxnId="{A1BF6AE6-1E0B-4EEF-8C57-B4121B6921D7}">
      <dgm:prSet/>
      <dgm:spPr/>
      <dgm:t>
        <a:bodyPr/>
        <a:lstStyle/>
        <a:p>
          <a:endParaRPr lang="en-US"/>
        </a:p>
      </dgm:t>
    </dgm:pt>
    <dgm:pt modelId="{DFE67BE2-E2A7-4552-B5F3-8B6C29842247}">
      <dgm:prSet phldrT="[Text]" custT="1"/>
      <dgm:spPr>
        <a:solidFill>
          <a:srgbClr val="008000"/>
        </a:solidFill>
      </dgm:spPr>
      <dgm:t>
        <a:bodyPr/>
        <a:lstStyle/>
        <a:p>
          <a:r>
            <a:rPr lang="en-US" sz="1100" b="1" dirty="0" smtClean="0"/>
            <a:t>Instantiate</a:t>
          </a:r>
          <a:endParaRPr lang="en-US" sz="800" b="1" dirty="0"/>
        </a:p>
      </dgm:t>
    </dgm:pt>
    <dgm:pt modelId="{F2FFCA6E-B3D0-485E-BDAA-C68CF2817371}" type="parTrans" cxnId="{BAA4F31F-467A-4287-B6CE-02DF2E17ED0A}">
      <dgm:prSet/>
      <dgm:spPr/>
      <dgm:t>
        <a:bodyPr/>
        <a:lstStyle/>
        <a:p>
          <a:endParaRPr lang="en-US"/>
        </a:p>
      </dgm:t>
    </dgm:pt>
    <dgm:pt modelId="{A993B54D-3FD7-4A19-9167-5C8FED4450FD}" type="sibTrans" cxnId="{BAA4F31F-467A-4287-B6CE-02DF2E17ED0A}">
      <dgm:prSet/>
      <dgm:spPr/>
      <dgm:t>
        <a:bodyPr/>
        <a:lstStyle/>
        <a:p>
          <a:endParaRPr lang="en-US"/>
        </a:p>
      </dgm:t>
    </dgm:pt>
    <dgm:pt modelId="{08885BCA-21C3-4CFC-B7B1-39F6B1E6BF2D}">
      <dgm:prSet phldrT="[Text]" custT="1"/>
      <dgm:spPr>
        <a:solidFill>
          <a:schemeClr val="accent2"/>
        </a:solidFill>
      </dgm:spPr>
      <dgm:t>
        <a:bodyPr/>
        <a:lstStyle/>
        <a:p>
          <a:r>
            <a:rPr lang="en-US" sz="1050" b="1" dirty="0" smtClean="0"/>
            <a:t>Lift to 2</a:t>
          </a:r>
          <a:r>
            <a:rPr lang="en-US" sz="1050" b="1" baseline="30000" dirty="0" smtClean="0"/>
            <a:t>nd</a:t>
          </a:r>
          <a:r>
            <a:rPr lang="en-US" sz="1050" b="1" dirty="0" smtClean="0"/>
            <a:t> Order ML</a:t>
          </a:r>
          <a:endParaRPr lang="en-US" sz="1050" b="1" dirty="0"/>
        </a:p>
      </dgm:t>
    </dgm:pt>
    <dgm:pt modelId="{A5AFA954-8537-4AAC-A30F-D720BA7954A4}" type="parTrans" cxnId="{618C8BC9-51F5-49CB-BBA6-434AB596AE48}">
      <dgm:prSet/>
      <dgm:spPr/>
      <dgm:t>
        <a:bodyPr/>
        <a:lstStyle/>
        <a:p>
          <a:endParaRPr lang="en-US"/>
        </a:p>
      </dgm:t>
    </dgm:pt>
    <dgm:pt modelId="{649C2CB5-2569-496F-8346-6DDBD696B307}" type="sibTrans" cxnId="{618C8BC9-51F5-49CB-BBA6-434AB596AE48}">
      <dgm:prSet/>
      <dgm:spPr/>
      <dgm:t>
        <a:bodyPr/>
        <a:lstStyle/>
        <a:p>
          <a:endParaRPr lang="en-US"/>
        </a:p>
      </dgm:t>
    </dgm:pt>
    <dgm:pt modelId="{11924E64-0F3B-4AEA-A12C-965BCC638C55}">
      <dgm:prSet phldrT="[Text]" custT="1"/>
      <dgm:spPr>
        <a:solidFill>
          <a:srgbClr val="660066"/>
        </a:solidFill>
      </dgm:spPr>
      <dgm:t>
        <a:bodyPr/>
        <a:lstStyle/>
        <a:p>
          <a:r>
            <a:rPr lang="en-US" sz="900" b="1" dirty="0" smtClean="0"/>
            <a:t>Remove Incompatible Formulas</a:t>
          </a:r>
          <a:endParaRPr lang="en-US" sz="900" b="1" dirty="0"/>
        </a:p>
      </dgm:t>
    </dgm:pt>
    <dgm:pt modelId="{9007B323-2E8A-44F4-AC90-75718621CB53}" type="parTrans" cxnId="{4F3BCC1D-2DEA-48A2-A882-D51CD8D5A6CD}">
      <dgm:prSet/>
      <dgm:spPr/>
      <dgm:t>
        <a:bodyPr/>
        <a:lstStyle/>
        <a:p>
          <a:endParaRPr lang="en-US"/>
        </a:p>
      </dgm:t>
    </dgm:pt>
    <dgm:pt modelId="{C035CC73-A29C-4267-A6EF-CCE5811E7457}" type="sibTrans" cxnId="{4F3BCC1D-2DEA-48A2-A882-D51CD8D5A6CD}">
      <dgm:prSet/>
      <dgm:spPr/>
      <dgm:t>
        <a:bodyPr/>
        <a:lstStyle/>
        <a:p>
          <a:endParaRPr lang="en-US"/>
        </a:p>
      </dgm:t>
    </dgm:pt>
    <dgm:pt modelId="{A7E3BB2C-3846-4791-9CA3-9FA64C04BB50}">
      <dgm:prSet phldrT="[Text]" custT="1"/>
      <dgm:spPr>
        <a:solidFill>
          <a:srgbClr val="0000FF"/>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t>Negate Purpose</a:t>
          </a:r>
          <a:endParaRPr lang="en-US" b="1" dirty="0"/>
        </a:p>
      </dgm:t>
    </dgm:pt>
    <dgm:pt modelId="{93CBBC1B-A85A-4FBC-A692-643409F7CCCF}" type="parTrans" cxnId="{D8849402-24B8-472F-890D-60A589ADBE8E}">
      <dgm:prSet/>
      <dgm:spPr/>
      <dgm:t>
        <a:bodyPr/>
        <a:lstStyle/>
        <a:p>
          <a:endParaRPr lang="en-US"/>
        </a:p>
      </dgm:t>
    </dgm:pt>
    <dgm:pt modelId="{7E11E10A-64F3-41C3-AC75-CCDA363CA7CD}" type="sibTrans" cxnId="{D8849402-24B8-472F-890D-60A589ADBE8E}">
      <dgm:prSet/>
      <dgm:spPr/>
      <dgm:t>
        <a:bodyPr/>
        <a:lstStyle/>
        <a:p>
          <a:endParaRPr lang="en-US"/>
        </a:p>
      </dgm:t>
    </dgm:pt>
    <dgm:pt modelId="{77632DD4-275D-4582-A0CB-6602276FEEAC}" type="pres">
      <dgm:prSet presAssocID="{B3E69801-E93A-4FEC-AF77-91AD586B335C}" presName="Name0" presStyleCnt="0">
        <dgm:presLayoutVars>
          <dgm:dir/>
          <dgm:animLvl val="lvl"/>
          <dgm:resizeHandles val="exact"/>
        </dgm:presLayoutVars>
      </dgm:prSet>
      <dgm:spPr/>
    </dgm:pt>
    <dgm:pt modelId="{4166F2A9-8C4C-47AF-B7ED-73B9D8CA7D62}" type="pres">
      <dgm:prSet presAssocID="{34A479A5-3EA4-47E9-BD06-5805403929BA}" presName="parTxOnly" presStyleLbl="node1" presStyleIdx="0" presStyleCnt="5" custScaleX="286929" custScaleY="398494" custLinFactX="326066" custLinFactNeighborX="400000">
        <dgm:presLayoutVars>
          <dgm:chMax val="0"/>
          <dgm:chPref val="0"/>
          <dgm:bulletEnabled val="1"/>
        </dgm:presLayoutVars>
      </dgm:prSet>
      <dgm:spPr/>
      <dgm:t>
        <a:bodyPr/>
        <a:lstStyle/>
        <a:p>
          <a:endParaRPr lang="en-US"/>
        </a:p>
      </dgm:t>
    </dgm:pt>
    <dgm:pt modelId="{F5560D90-9F98-4896-BF1D-C8852EB5C144}" type="pres">
      <dgm:prSet presAssocID="{0777F4D2-E04B-45E1-8FEA-9D167E5BDBA5}" presName="parTxOnlySpace" presStyleCnt="0"/>
      <dgm:spPr/>
    </dgm:pt>
    <dgm:pt modelId="{6079664A-588A-42DC-8654-360992D4279D}" type="pres">
      <dgm:prSet presAssocID="{DFE67BE2-E2A7-4552-B5F3-8B6C29842247}" presName="parTxOnly" presStyleLbl="node1" presStyleIdx="1" presStyleCnt="5" custLinFactX="-107217" custLinFactNeighborX="-200000" custLinFactNeighborY="-539">
        <dgm:presLayoutVars>
          <dgm:chMax val="0"/>
          <dgm:chPref val="0"/>
          <dgm:bulletEnabled val="1"/>
        </dgm:presLayoutVars>
      </dgm:prSet>
      <dgm:spPr/>
      <dgm:t>
        <a:bodyPr/>
        <a:lstStyle/>
        <a:p>
          <a:endParaRPr lang="en-US"/>
        </a:p>
      </dgm:t>
    </dgm:pt>
    <dgm:pt modelId="{2DF8567F-C7D8-4D1A-9B78-496A18F9B655}" type="pres">
      <dgm:prSet presAssocID="{A993B54D-3FD7-4A19-9167-5C8FED4450FD}" presName="parTxOnlySpace" presStyleCnt="0"/>
      <dgm:spPr/>
    </dgm:pt>
    <dgm:pt modelId="{209D7535-4B6E-4A01-8487-D7320DFE6163}" type="pres">
      <dgm:prSet presAssocID="{08885BCA-21C3-4CFC-B7B1-39F6B1E6BF2D}" presName="parTxOnly" presStyleLbl="node1" presStyleIdx="2" presStyleCnt="5" custLinFactX="-277089" custLinFactNeighborX="-300000" custLinFactNeighborY="-539">
        <dgm:presLayoutVars>
          <dgm:chMax val="0"/>
          <dgm:chPref val="0"/>
          <dgm:bulletEnabled val="1"/>
        </dgm:presLayoutVars>
      </dgm:prSet>
      <dgm:spPr/>
      <dgm:t>
        <a:bodyPr/>
        <a:lstStyle/>
        <a:p>
          <a:endParaRPr lang="en-US"/>
        </a:p>
      </dgm:t>
    </dgm:pt>
    <dgm:pt modelId="{315E1D45-AA0E-4B2E-AAF8-0D4FBFE30EDF}" type="pres">
      <dgm:prSet presAssocID="{649C2CB5-2569-496F-8346-6DDBD696B307}" presName="parTxOnlySpace" presStyleCnt="0"/>
      <dgm:spPr/>
    </dgm:pt>
    <dgm:pt modelId="{D4A65646-1C39-4763-96A6-93E61D94E0C1}" type="pres">
      <dgm:prSet presAssocID="{11924E64-0F3B-4AEA-A12C-965BCC638C55}" presName="parTxOnly" presStyleLbl="node1" presStyleIdx="3" presStyleCnt="5" custLinFactX="-197345" custLinFactNeighborX="-200000" custLinFactNeighborY="-539">
        <dgm:presLayoutVars>
          <dgm:chMax val="0"/>
          <dgm:chPref val="0"/>
          <dgm:bulletEnabled val="1"/>
        </dgm:presLayoutVars>
      </dgm:prSet>
      <dgm:spPr/>
      <dgm:t>
        <a:bodyPr/>
        <a:lstStyle/>
        <a:p>
          <a:endParaRPr lang="en-US"/>
        </a:p>
      </dgm:t>
    </dgm:pt>
    <dgm:pt modelId="{BAA4339D-D9F1-4EB1-875B-04046B685770}" type="pres">
      <dgm:prSet presAssocID="{C035CC73-A29C-4267-A6EF-CCE5811E7457}" presName="parTxOnlySpace" presStyleCnt="0"/>
      <dgm:spPr/>
    </dgm:pt>
    <dgm:pt modelId="{391D33D7-FC84-4F70-9B8C-8DFACF73DD4E}" type="pres">
      <dgm:prSet presAssocID="{A7E3BB2C-3846-4791-9CA3-9FA64C04BB50}" presName="parTxOnly" presStyleLbl="node1" presStyleIdx="4" presStyleCnt="5" custLinFactX="-197473" custLinFactNeighborX="-200000">
        <dgm:presLayoutVars>
          <dgm:chMax val="0"/>
          <dgm:chPref val="0"/>
          <dgm:bulletEnabled val="1"/>
        </dgm:presLayoutVars>
      </dgm:prSet>
      <dgm:spPr/>
      <dgm:t>
        <a:bodyPr/>
        <a:lstStyle/>
        <a:p>
          <a:endParaRPr lang="en-US"/>
        </a:p>
      </dgm:t>
    </dgm:pt>
  </dgm:ptLst>
  <dgm:cxnLst>
    <dgm:cxn modelId="{AC0DB375-5536-EF47-9EBE-BD16C3A1419C}" type="presOf" srcId="{A7E3BB2C-3846-4791-9CA3-9FA64C04BB50}" destId="{391D33D7-FC84-4F70-9B8C-8DFACF73DD4E}" srcOrd="0" destOrd="0" presId="urn:microsoft.com/office/officeart/2005/8/layout/chevron1"/>
    <dgm:cxn modelId="{D1402ADC-F4F7-1E45-AC30-C2A2FEA49D40}" type="presOf" srcId="{34A479A5-3EA4-47E9-BD06-5805403929BA}" destId="{4166F2A9-8C4C-47AF-B7ED-73B9D8CA7D62}" srcOrd="0" destOrd="0" presId="urn:microsoft.com/office/officeart/2005/8/layout/chevron1"/>
    <dgm:cxn modelId="{F395801C-DFD5-B042-80AC-88043327C880}" type="presOf" srcId="{B3E69801-E93A-4FEC-AF77-91AD586B335C}" destId="{77632DD4-275D-4582-A0CB-6602276FEEAC}" srcOrd="0" destOrd="0" presId="urn:microsoft.com/office/officeart/2005/8/layout/chevron1"/>
    <dgm:cxn modelId="{618C8BC9-51F5-49CB-BBA6-434AB596AE48}" srcId="{B3E69801-E93A-4FEC-AF77-91AD586B335C}" destId="{08885BCA-21C3-4CFC-B7B1-39F6B1E6BF2D}" srcOrd="2" destOrd="0" parTransId="{A5AFA954-8537-4AAC-A30F-D720BA7954A4}" sibTransId="{649C2CB5-2569-496F-8346-6DDBD696B307}"/>
    <dgm:cxn modelId="{A1BF6AE6-1E0B-4EEF-8C57-B4121B6921D7}" srcId="{B3E69801-E93A-4FEC-AF77-91AD586B335C}" destId="{34A479A5-3EA4-47E9-BD06-5805403929BA}" srcOrd="0" destOrd="0" parTransId="{AF2FABD3-8B25-4769-A53B-FBB15551BC8F}" sibTransId="{0777F4D2-E04B-45E1-8FEA-9D167E5BDBA5}"/>
    <dgm:cxn modelId="{BAA4F31F-467A-4287-B6CE-02DF2E17ED0A}" srcId="{B3E69801-E93A-4FEC-AF77-91AD586B335C}" destId="{DFE67BE2-E2A7-4552-B5F3-8B6C29842247}" srcOrd="1" destOrd="0" parTransId="{F2FFCA6E-B3D0-485E-BDAA-C68CF2817371}" sibTransId="{A993B54D-3FD7-4A19-9167-5C8FED4450FD}"/>
    <dgm:cxn modelId="{D8849402-24B8-472F-890D-60A589ADBE8E}" srcId="{B3E69801-E93A-4FEC-AF77-91AD586B335C}" destId="{A7E3BB2C-3846-4791-9CA3-9FA64C04BB50}" srcOrd="4" destOrd="0" parTransId="{93CBBC1B-A85A-4FBC-A692-643409F7CCCF}" sibTransId="{7E11E10A-64F3-41C3-AC75-CCDA363CA7CD}"/>
    <dgm:cxn modelId="{4F3BCC1D-2DEA-48A2-A882-D51CD8D5A6CD}" srcId="{B3E69801-E93A-4FEC-AF77-91AD586B335C}" destId="{11924E64-0F3B-4AEA-A12C-965BCC638C55}" srcOrd="3" destOrd="0" parTransId="{9007B323-2E8A-44F4-AC90-75718621CB53}" sibTransId="{C035CC73-A29C-4267-A6EF-CCE5811E7457}"/>
    <dgm:cxn modelId="{9184DD74-BB70-F144-A54D-2BC451E8470F}" type="presOf" srcId="{08885BCA-21C3-4CFC-B7B1-39F6B1E6BF2D}" destId="{209D7535-4B6E-4A01-8487-D7320DFE6163}" srcOrd="0" destOrd="0" presId="urn:microsoft.com/office/officeart/2005/8/layout/chevron1"/>
    <dgm:cxn modelId="{963EBE9B-1D13-CB47-A07E-FD797DDEF239}" type="presOf" srcId="{DFE67BE2-E2A7-4552-B5F3-8B6C29842247}" destId="{6079664A-588A-42DC-8654-360992D4279D}" srcOrd="0" destOrd="0" presId="urn:microsoft.com/office/officeart/2005/8/layout/chevron1"/>
    <dgm:cxn modelId="{E0F44943-4C30-594A-8383-BA4E63BF5DA6}" type="presOf" srcId="{11924E64-0F3B-4AEA-A12C-965BCC638C55}" destId="{D4A65646-1C39-4763-96A6-93E61D94E0C1}" srcOrd="0" destOrd="0" presId="urn:microsoft.com/office/officeart/2005/8/layout/chevron1"/>
    <dgm:cxn modelId="{E0FAC427-4022-2C42-8E32-83934DCCC78E}" type="presParOf" srcId="{77632DD4-275D-4582-A0CB-6602276FEEAC}" destId="{4166F2A9-8C4C-47AF-B7ED-73B9D8CA7D62}" srcOrd="0" destOrd="0" presId="urn:microsoft.com/office/officeart/2005/8/layout/chevron1"/>
    <dgm:cxn modelId="{E492F0B0-B44C-5444-BDF8-E30D60EA8B1C}" type="presParOf" srcId="{77632DD4-275D-4582-A0CB-6602276FEEAC}" destId="{F5560D90-9F98-4896-BF1D-C8852EB5C144}" srcOrd="1" destOrd="0" presId="urn:microsoft.com/office/officeart/2005/8/layout/chevron1"/>
    <dgm:cxn modelId="{42443A01-79E1-CF4D-8C68-E56D362BDDD2}" type="presParOf" srcId="{77632DD4-275D-4582-A0CB-6602276FEEAC}" destId="{6079664A-588A-42DC-8654-360992D4279D}" srcOrd="2" destOrd="0" presId="urn:microsoft.com/office/officeart/2005/8/layout/chevron1"/>
    <dgm:cxn modelId="{89F7CDF6-E638-DD40-B241-5FE654808E52}" type="presParOf" srcId="{77632DD4-275D-4582-A0CB-6602276FEEAC}" destId="{2DF8567F-C7D8-4D1A-9B78-496A18F9B655}" srcOrd="3" destOrd="0" presId="urn:microsoft.com/office/officeart/2005/8/layout/chevron1"/>
    <dgm:cxn modelId="{99CFE8D9-F597-4A40-90C9-14C5B7F28EB3}" type="presParOf" srcId="{77632DD4-275D-4582-A0CB-6602276FEEAC}" destId="{209D7535-4B6E-4A01-8487-D7320DFE6163}" srcOrd="4" destOrd="0" presId="urn:microsoft.com/office/officeart/2005/8/layout/chevron1"/>
    <dgm:cxn modelId="{56B834D0-7610-5441-BAFA-813E60FF0400}" type="presParOf" srcId="{77632DD4-275D-4582-A0CB-6602276FEEAC}" destId="{315E1D45-AA0E-4B2E-AAF8-0D4FBFE30EDF}" srcOrd="5" destOrd="0" presId="urn:microsoft.com/office/officeart/2005/8/layout/chevron1"/>
    <dgm:cxn modelId="{6916B7A7-0766-5F4A-9512-67ACA2BB687D}" type="presParOf" srcId="{77632DD4-275D-4582-A0CB-6602276FEEAC}" destId="{D4A65646-1C39-4763-96A6-93E61D94E0C1}" srcOrd="6" destOrd="0" presId="urn:microsoft.com/office/officeart/2005/8/layout/chevron1"/>
    <dgm:cxn modelId="{22C7180A-EBA8-714C-8AA7-2BD4E5DC74A2}" type="presParOf" srcId="{77632DD4-275D-4582-A0CB-6602276FEEAC}" destId="{BAA4339D-D9F1-4EB1-875B-04046B685770}" srcOrd="7" destOrd="0" presId="urn:microsoft.com/office/officeart/2005/8/layout/chevron1"/>
    <dgm:cxn modelId="{20588A43-2D4A-C640-BBDF-B4D8B245A7A0}" type="presParOf" srcId="{77632DD4-275D-4582-A0CB-6602276FEEAC}" destId="{391D33D7-FC84-4F70-9B8C-8DFACF73DD4E}"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Calibri"/>
              </a:defRPr>
            </a:lvl1pPr>
          </a:lstStyle>
          <a:p>
            <a:endParaRPr lang="en-US" dirty="0"/>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a:defRPr>
            </a:lvl1pPr>
          </a:lstStyle>
          <a:p>
            <a:endParaRPr lang="en-US" dirty="0"/>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Calibri"/>
              </a:defRPr>
            </a:lvl1pPr>
          </a:lstStyle>
          <a:p>
            <a:endParaRPr lang="en-US" dirty="0"/>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a:defRPr>
            </a:lvl1pPr>
          </a:lstStyle>
          <a:p>
            <a:fld id="{16C6B26E-9DFD-5140-AD22-47BD6D1A8FD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a:ea typeface="+mn-ea"/>
        <a:cs typeface="+mn-cs"/>
      </a:defRPr>
    </a:lvl1pPr>
    <a:lvl2pPr marL="457200" algn="l" rtl="0" fontAlgn="base">
      <a:spcBef>
        <a:spcPct val="30000"/>
      </a:spcBef>
      <a:spcAft>
        <a:spcPct val="0"/>
      </a:spcAft>
      <a:defRPr sz="1200" kern="1200">
        <a:solidFill>
          <a:schemeClr val="tx1"/>
        </a:solidFill>
        <a:latin typeface="Calibri"/>
        <a:ea typeface="ＭＳ Ｐゴシック" charset="-128"/>
        <a:cs typeface="+mn-cs"/>
      </a:defRPr>
    </a:lvl2pPr>
    <a:lvl3pPr marL="914400" algn="l" rtl="0" fontAlgn="base">
      <a:spcBef>
        <a:spcPct val="30000"/>
      </a:spcBef>
      <a:spcAft>
        <a:spcPct val="0"/>
      </a:spcAft>
      <a:defRPr sz="1200" kern="1200">
        <a:solidFill>
          <a:schemeClr val="tx1"/>
        </a:solidFill>
        <a:latin typeface="Calibri"/>
        <a:ea typeface="ＭＳ Ｐゴシック" charset="-128"/>
        <a:cs typeface="+mn-cs"/>
      </a:defRPr>
    </a:lvl3pPr>
    <a:lvl4pPr marL="1371600" algn="l" rtl="0" fontAlgn="base">
      <a:spcBef>
        <a:spcPct val="30000"/>
      </a:spcBef>
      <a:spcAft>
        <a:spcPct val="0"/>
      </a:spcAft>
      <a:defRPr sz="1200" kern="1200">
        <a:solidFill>
          <a:schemeClr val="tx1"/>
        </a:solidFill>
        <a:latin typeface="Calibri"/>
        <a:ea typeface="ＭＳ Ｐゴシック" charset="-128"/>
        <a:cs typeface="+mn-cs"/>
      </a:defRPr>
    </a:lvl4pPr>
    <a:lvl5pPr marL="1828800" algn="l" rtl="0" fontAlgn="base">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0ABE7-ECCE-8240-BE66-92B8C76D0D87}" type="slidenum">
              <a:rPr lang="en-US"/>
              <a:pPr/>
              <a:t>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14CA2-FAB3-7F41-B172-48517A9AB0F7}" type="slidenum">
              <a:rPr lang="en-US"/>
              <a:pPr/>
              <a:t>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38619-E691-D14A-8C29-629F33655532}" type="slidenum">
              <a:rPr lang="en-US"/>
              <a:pPr/>
              <a:t>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Relationships matter</a:t>
            </a:r>
          </a:p>
          <a:p>
            <a:r>
              <a:rPr lang="en-US" dirty="0" smtClean="0"/>
              <a:t>People</a:t>
            </a:r>
            <a:r>
              <a:rPr lang="en-US" baseline="0" dirty="0" smtClean="0"/>
              <a:t> are social and most of our behavior </a:t>
            </a:r>
            <a:endParaRPr lang="en-US" dirty="0" smtClean="0"/>
          </a:p>
          <a:p>
            <a:r>
              <a:rPr lang="en-US" dirty="0" smtClean="0"/>
              <a:t>Our</a:t>
            </a:r>
            <a:r>
              <a:rPr lang="en-US" baseline="0" dirty="0" smtClean="0"/>
              <a:t> society is built on human relationships and therefore most behavior can be fully understood only in the context of the actions of other---related---people</a:t>
            </a:r>
          </a:p>
          <a:p>
            <a:endParaRPr lang="en-US" baseline="0" dirty="0" smtClean="0"/>
          </a:p>
          <a:p>
            <a:r>
              <a:rPr lang="en-US" baseline="0" dirty="0" smtClean="0"/>
              <a:t>For example, try to define a meeting event without involving multiple related individuals. Even trivial activities such as waiting in line don’t make much sense without having this notion of multiple participating agents</a:t>
            </a:r>
          </a:p>
          <a:p>
            <a:endParaRPr lang="en-US" baseline="0" dirty="0" smtClean="0"/>
          </a:p>
          <a:p>
            <a:pPr defTabSz="864931" fontAlgn="auto">
              <a:spcBef>
                <a:spcPts val="0"/>
              </a:spcBef>
              <a:spcAft>
                <a:spcPts val="0"/>
              </a:spcAft>
              <a:defRPr/>
            </a:pPr>
            <a:r>
              <a:rPr lang="en-US" dirty="0" smtClean="0"/>
              <a:t>In</a:t>
            </a:r>
            <a:r>
              <a:rPr lang="en-US" baseline="0" dirty="0" smtClean="0"/>
              <a:t> order to demonstrate and evaluate our approach in a clear way, we wanted a domain that is rich enough to be interesting and challenging and be based on real data,</a:t>
            </a:r>
          </a:p>
          <a:p>
            <a:pPr defTabSz="864931" fontAlgn="auto">
              <a:spcBef>
                <a:spcPts val="0"/>
              </a:spcBef>
              <a:spcAft>
                <a:spcPts val="0"/>
              </a:spcAft>
              <a:defRPr/>
            </a:pPr>
            <a:endParaRPr lang="en-US" baseline="0" dirty="0" smtClean="0"/>
          </a:p>
          <a:p>
            <a:pPr defTabSz="864931" fontAlgn="auto">
              <a:spcBef>
                <a:spcPts val="0"/>
              </a:spcBef>
              <a:spcAft>
                <a:spcPts val="0"/>
              </a:spcAft>
              <a:defRPr/>
            </a:pPr>
            <a:r>
              <a:rPr lang="en-US" baseline="0" dirty="0" smtClean="0"/>
              <a:t>but at the same time well defined so that the is no speculation as to what the ground truth is. So that we can objectively evaluate the results of our models.</a:t>
            </a:r>
          </a:p>
          <a:p>
            <a:endParaRPr lang="en-US" baseline="0" dirty="0" smtClean="0"/>
          </a:p>
        </p:txBody>
      </p:sp>
      <p:sp>
        <p:nvSpPr>
          <p:cNvPr id="4" name="Slide Number Placeholder 3"/>
          <p:cNvSpPr>
            <a:spLocks noGrp="1"/>
          </p:cNvSpPr>
          <p:nvPr>
            <p:ph type="sldNum" sz="quarter" idx="10"/>
          </p:nvPr>
        </p:nvSpPr>
        <p:spPr/>
        <p:txBody>
          <a:bodyPr/>
          <a:lstStyle/>
          <a:p>
            <a:fld id="{9919B233-296C-4F97-B444-98D67E3FDEBB}"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F0BFBD5-96D0-7E45-BC44-D5BF0E4D90F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1D0310C-C3DC-3E48-B5EF-784053D4A2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59AD130-B2F8-9644-A6B2-4A70FA3D883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1C12B17A-DB22-2440-B391-8BAC23C937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D51CFC1-9DCC-4948-BE6A-9EF5F3A3084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310B716-B7C0-6C44-BE7D-D8AAB2BE34B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276EC28-EA74-8049-ABAF-4E79C6C31B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FAE3A30A-9740-974A-B1B2-67827520891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900C0575-2B01-9841-8C12-BE4053FF0C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51733A61-9342-F04D-8872-7E4160900D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11AF350-B2E6-394F-A817-2A4FCF9BAB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A02EEE5-1D55-0348-8DAF-FFD36AA330D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Calibri"/>
              </a:defRPr>
            </a:lvl1pPr>
          </a:lstStyle>
          <a:p>
            <a:endParaRPr 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defRPr>
            </a:lvl1pPr>
          </a:lstStyle>
          <a:p>
            <a:endParaRPr lang="en-US" dirty="0"/>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fld id="{48D3C932-05AF-1343-BF83-8A6D2F37FAB5}"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charset="2"/>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o"/>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Font typeface="Symbol" charset="2"/>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Font typeface="Wingdings" charset="2"/>
        <a:buChar char="ú"/>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Font typeface="Arial" charset="0"/>
        <a:buChar char="-"/>
        <a:defRPr>
          <a:solidFill>
            <a:schemeClr val="tx1"/>
          </a:solidFill>
          <a:latin typeface="Calibri"/>
          <a:ea typeface="ＭＳ Ｐゴシック" charset="-128"/>
        </a:defRPr>
      </a:lvl5pPr>
      <a:lvl6pPr marL="2514600" indent="-228600" algn="l" rtl="0" eaLnBrk="0" fontAlgn="base" hangingPunct="0">
        <a:spcBef>
          <a:spcPct val="20000"/>
        </a:spcBef>
        <a:spcAft>
          <a:spcPct val="0"/>
        </a:spcAft>
        <a:buFont typeface="Arial" charset="0"/>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Arial" charset="0"/>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Arial" charset="0"/>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Arial"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video" Target="file://localhost/Users/kautz/Desktop/CTF%20Talks/CTF-visualization-over-google-maps.mov" TargetMode="Externa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video" Target="file://localhost/Users/kautz/Desktop/CTF%20Talks/CTF-visualization-over-google-maps-zoomed.mov" TargetMode="Externa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png"/><Relationship Id="rId1" Type="http://schemas.openxmlformats.org/officeDocument/2006/relationships/video" Target="file://localhost/Users/kautz/Desktop/CTF%20Talks/goal-prediction.avi" TargetMode="Externa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0"/>
            <a:ext cx="7772400" cy="1470025"/>
          </a:xfrm>
        </p:spPr>
        <p:txBody>
          <a:bodyPr/>
          <a:lstStyle/>
          <a:p>
            <a:r>
              <a:rPr lang="en-US" dirty="0" smtClean="0"/>
              <a:t>Inferring Multi-agent Activities from GPS Data</a:t>
            </a:r>
            <a:endParaRPr lang="en-US" dirty="0"/>
          </a:p>
        </p:txBody>
      </p:sp>
      <p:sp>
        <p:nvSpPr>
          <p:cNvPr id="2051" name="Rectangle 3"/>
          <p:cNvSpPr>
            <a:spLocks noGrp="1" noChangeArrowheads="1"/>
          </p:cNvSpPr>
          <p:nvPr>
            <p:ph type="subTitle" idx="1"/>
          </p:nvPr>
        </p:nvSpPr>
        <p:spPr>
          <a:xfrm>
            <a:off x="1371600" y="3200400"/>
            <a:ext cx="6400800" cy="3276600"/>
          </a:xfrm>
        </p:spPr>
        <p:txBody>
          <a:bodyPr/>
          <a:lstStyle/>
          <a:p>
            <a:r>
              <a:rPr lang="en-US" sz="2800" dirty="0">
                <a:solidFill>
                  <a:schemeClr val="folHlink"/>
                </a:solidFill>
              </a:rPr>
              <a:t>Henry </a:t>
            </a:r>
            <a:r>
              <a:rPr lang="en-US" sz="2800" dirty="0" smtClean="0">
                <a:solidFill>
                  <a:schemeClr val="folHlink"/>
                </a:solidFill>
              </a:rPr>
              <a:t>Kautz &amp; Adam </a:t>
            </a:r>
            <a:r>
              <a:rPr lang="en-US" sz="2800" dirty="0" err="1" smtClean="0">
                <a:solidFill>
                  <a:schemeClr val="folHlink"/>
                </a:solidFill>
              </a:rPr>
              <a:t>Sadilek</a:t>
            </a:r>
            <a:endParaRPr lang="en-US" sz="2800" dirty="0" smtClean="0">
              <a:solidFill>
                <a:schemeClr val="folHlink"/>
              </a:solidFill>
            </a:endParaRPr>
          </a:p>
          <a:p>
            <a:endParaRPr lang="en-US" sz="2800" dirty="0" smtClean="0"/>
          </a:p>
          <a:p>
            <a:r>
              <a:rPr lang="en-US" sz="2800" dirty="0" smtClean="0"/>
              <a:t>Department of Computer Science</a:t>
            </a:r>
            <a:br>
              <a:rPr lang="en-US" sz="2800" dirty="0" smtClean="0"/>
            </a:br>
            <a:r>
              <a:rPr lang="en-US" sz="2800" dirty="0" smtClean="0"/>
              <a:t>University </a:t>
            </a:r>
            <a:r>
              <a:rPr lang="en-US" sz="2800" dirty="0"/>
              <a:t>of</a:t>
            </a:r>
            <a:r>
              <a:rPr lang="en-US" sz="2800" dirty="0" smtClean="0"/>
              <a:t> Rochester</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the Flag Domain</a:t>
            </a:r>
            <a:endParaRPr lang="en-US" dirty="0"/>
          </a:p>
        </p:txBody>
      </p:sp>
      <p:sp>
        <p:nvSpPr>
          <p:cNvPr id="3" name="Content Placeholder 2"/>
          <p:cNvSpPr>
            <a:spLocks noGrp="1"/>
          </p:cNvSpPr>
          <p:nvPr>
            <p:ph idx="1"/>
          </p:nvPr>
        </p:nvSpPr>
        <p:spPr>
          <a:xfrm>
            <a:off x="609600" y="1600200"/>
            <a:ext cx="7772400" cy="4495800"/>
          </a:xfrm>
        </p:spPr>
        <p:txBody>
          <a:bodyPr>
            <a:normAutofit fontScale="92500" lnSpcReduction="20000"/>
          </a:bodyPr>
          <a:lstStyle/>
          <a:p>
            <a:r>
              <a:rPr lang="en-US" dirty="0" smtClean="0">
                <a:solidFill>
                  <a:srgbClr val="FFFF00"/>
                </a:solidFill>
              </a:rPr>
              <a:t>Rich but controlled domain of interactive activities</a:t>
            </a:r>
          </a:p>
          <a:p>
            <a:pPr lvl="1"/>
            <a:r>
              <a:rPr lang="en-US" dirty="0" smtClean="0"/>
              <a:t>Very similar to strategic applications</a:t>
            </a:r>
          </a:p>
          <a:p>
            <a:r>
              <a:rPr lang="en-US" dirty="0" smtClean="0"/>
              <a:t>Rules</a:t>
            </a:r>
          </a:p>
          <a:p>
            <a:pPr lvl="1"/>
            <a:r>
              <a:rPr lang="en-US" dirty="0" smtClean="0"/>
              <a:t>Two teams, each has a territory</a:t>
            </a:r>
          </a:p>
          <a:p>
            <a:pPr lvl="1"/>
            <a:r>
              <a:rPr lang="en-US" dirty="0" smtClean="0"/>
              <a:t>A player can be captured when on the opponents' territory</a:t>
            </a:r>
          </a:p>
          <a:p>
            <a:pPr lvl="1"/>
            <a:r>
              <a:rPr lang="en-US" dirty="0" smtClean="0"/>
              <a:t>A captured player cannot move until freed by a teammate</a:t>
            </a:r>
          </a:p>
          <a:p>
            <a:pPr lvl="1"/>
            <a:r>
              <a:rPr lang="en-US" dirty="0" smtClean="0"/>
              <a:t>Game ends when a player captures the opponents' flag</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Video</a:t>
            </a:r>
            <a:endParaRPr lang="en-US" dirty="0"/>
          </a:p>
        </p:txBody>
      </p:sp>
      <p:pic>
        <p:nvPicPr>
          <p:cNvPr id="4" name="CTF-visualization-over-google-maps.mov">
            <a:hlinkClick r:id="" action="ppaction://media"/>
          </p:cNvPr>
          <p:cNvPicPr/>
          <p:nvPr>
            <p:ph idx="1"/>
            <a:videoFile r:link="rId1"/>
          </p:nvPr>
        </p:nvPicPr>
        <p:blipFill>
          <a:blip r:embed="rId3"/>
          <a:stretch>
            <a:fillRect/>
          </a:stretch>
        </p:blipFill>
        <p:spPr>
          <a:xfrm>
            <a:off x="901959" y="1600200"/>
            <a:ext cx="7340082"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normAutofit lnSpcReduction="10000"/>
          </a:bodyPr>
          <a:lstStyle/>
          <a:p>
            <a:r>
              <a:rPr lang="en-US" dirty="0" smtClean="0"/>
              <a:t>Player location critical for recognizing events</a:t>
            </a:r>
          </a:p>
          <a:p>
            <a:pPr lvl="1"/>
            <a:r>
              <a:rPr lang="en-US" dirty="0" smtClean="0">
                <a:solidFill>
                  <a:srgbClr val="FFFF00"/>
                </a:solidFill>
              </a:rPr>
              <a:t>Capture requires players to be within an arm's reach</a:t>
            </a:r>
          </a:p>
          <a:p>
            <a:r>
              <a:rPr lang="en-US" dirty="0" smtClean="0"/>
              <a:t>Consumer grade GPS loggers do not appear to have required accuracy</a:t>
            </a:r>
          </a:p>
          <a:p>
            <a:pPr lvl="1"/>
            <a:r>
              <a:rPr lang="en-US" dirty="0" smtClean="0">
                <a:solidFill>
                  <a:srgbClr val="FFFF00"/>
                </a:solidFill>
              </a:rPr>
              <a:t>Error: 1 – 10 meters, typically 3 meters</a:t>
            </a:r>
          </a:p>
          <a:p>
            <a:pPr lvl="1"/>
            <a:r>
              <a:rPr lang="en-US" dirty="0" smtClean="0"/>
              <a:t>Relative error: no better! </a:t>
            </a:r>
          </a:p>
          <a:p>
            <a:pPr lvl="2"/>
            <a:r>
              <a:rPr lang="en-US" dirty="0" smtClean="0"/>
              <a:t>Differences in individual units much larger than systematic component of GPS error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Up: Critical Area</a:t>
            </a:r>
            <a:endParaRPr lang="en-US" dirty="0"/>
          </a:p>
        </p:txBody>
      </p:sp>
      <p:pic>
        <p:nvPicPr>
          <p:cNvPr id="4" name="CTF-visualization-over-google-maps-zoomed.mov">
            <a:hlinkClick r:id="" action="ppaction://media"/>
          </p:cNvPr>
          <p:cNvPicPr/>
          <p:nvPr>
            <p:ph idx="1"/>
            <a:videoFile r:link="rId1"/>
          </p:nvPr>
        </p:nvPicPr>
        <p:blipFill>
          <a:blip r:embed="rId3"/>
          <a:stretch>
            <a:fillRect/>
          </a:stretch>
        </p:blipFill>
        <p:spPr>
          <a:xfrm>
            <a:off x="901959" y="1600200"/>
            <a:ext cx="7340082"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Example</a:t>
            </a:r>
            <a:endParaRPr lang="en-US" dirty="0"/>
          </a:p>
        </p:txBody>
      </p:sp>
      <p:sp>
        <p:nvSpPr>
          <p:cNvPr id="3" name="Content Placeholder 2"/>
          <p:cNvSpPr>
            <a:spLocks noGrp="1"/>
          </p:cNvSpPr>
          <p:nvPr>
            <p:ph idx="1"/>
          </p:nvPr>
        </p:nvSpPr>
        <p:spPr>
          <a:xfrm>
            <a:off x="685800" y="1524000"/>
            <a:ext cx="7772400" cy="4876800"/>
          </a:xfrm>
        </p:spPr>
        <p:txBody>
          <a:bodyPr>
            <a:normAutofit/>
          </a:bodyPr>
          <a:lstStyle/>
          <a:p>
            <a:r>
              <a:rPr lang="en-US" sz="2800" dirty="0" smtClean="0"/>
              <a:t>Did player </a:t>
            </a:r>
            <a:r>
              <a:rPr lang="en-US" sz="2800" dirty="0" smtClean="0">
                <a:solidFill>
                  <a:srgbClr val="008000"/>
                </a:solidFill>
              </a:rPr>
              <a:t>7</a:t>
            </a:r>
            <a:r>
              <a:rPr lang="en-US" sz="2800" dirty="0" smtClean="0"/>
              <a:t> capture player </a:t>
            </a:r>
            <a:r>
              <a:rPr lang="en-US" sz="2800" dirty="0" smtClean="0">
                <a:solidFill>
                  <a:schemeClr val="accent2"/>
                </a:solidFill>
              </a:rPr>
              <a:t>12</a:t>
            </a:r>
            <a:r>
              <a:rPr lang="en-US" sz="2800" dirty="0" smtClean="0"/>
              <a:t> or player </a:t>
            </a:r>
            <a:r>
              <a:rPr lang="en-US" sz="2800" dirty="0" smtClean="0">
                <a:solidFill>
                  <a:srgbClr val="FF0000"/>
                </a:solidFill>
              </a:rPr>
              <a:t>13</a:t>
            </a:r>
            <a:r>
              <a:rPr lang="en-US" sz="2800" dirty="0" smtClean="0"/>
              <a: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solidFill>
                  <a:srgbClr val="FFFF00"/>
                </a:solidFill>
              </a:rPr>
              <a:t>Can we solve this problem ourselves?</a:t>
            </a:r>
          </a:p>
        </p:txBody>
      </p:sp>
      <p:pic>
        <p:nvPicPr>
          <p:cNvPr id="4" name="Picture 3" descr="cft-hard1.jpg"/>
          <p:cNvPicPr>
            <a:picLocks noChangeAspect="1"/>
          </p:cNvPicPr>
          <p:nvPr/>
        </p:nvPicPr>
        <p:blipFill>
          <a:blip r:embed="rId2"/>
          <a:stretch>
            <a:fillRect/>
          </a:stretch>
        </p:blipFill>
        <p:spPr>
          <a:xfrm>
            <a:off x="1447800" y="2438400"/>
            <a:ext cx="6324600" cy="3200400"/>
          </a:xfrm>
          <a:prstGeom prst="rect">
            <a:avLst/>
          </a:prstGeom>
        </p:spPr>
      </p:pic>
      <p:sp>
        <p:nvSpPr>
          <p:cNvPr id="6" name="Oval 5"/>
          <p:cNvSpPr/>
          <p:nvPr/>
        </p:nvSpPr>
        <p:spPr bwMode="auto">
          <a:xfrm>
            <a:off x="3352800" y="3886200"/>
            <a:ext cx="381000" cy="381000"/>
          </a:xfrm>
          <a:prstGeom prst="ellipse">
            <a:avLst/>
          </a:prstGeom>
          <a:noFill/>
          <a:ln w="508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Oval 6"/>
          <p:cNvSpPr/>
          <p:nvPr/>
        </p:nvSpPr>
        <p:spPr bwMode="auto">
          <a:xfrm>
            <a:off x="3581400" y="4419600"/>
            <a:ext cx="457200" cy="457200"/>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Oval 7"/>
          <p:cNvSpPr/>
          <p:nvPr/>
        </p:nvSpPr>
        <p:spPr bwMode="auto">
          <a:xfrm>
            <a:off x="6400800" y="3810000"/>
            <a:ext cx="609600" cy="609600"/>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Example</a:t>
            </a:r>
            <a:endParaRPr lang="en-US" dirty="0"/>
          </a:p>
        </p:txBody>
      </p:sp>
      <p:sp>
        <p:nvSpPr>
          <p:cNvPr id="3" name="Content Placeholder 2"/>
          <p:cNvSpPr>
            <a:spLocks noGrp="1"/>
          </p:cNvSpPr>
          <p:nvPr>
            <p:ph idx="1"/>
          </p:nvPr>
        </p:nvSpPr>
        <p:spPr>
          <a:xfrm>
            <a:off x="685800" y="1219200"/>
            <a:ext cx="7772400" cy="5181600"/>
          </a:xfrm>
        </p:spPr>
        <p:txBody>
          <a:bodyPr>
            <a:normAutofit lnSpcReduction="10000"/>
          </a:bodyPr>
          <a:lstStyle/>
          <a:p>
            <a:r>
              <a:rPr lang="en-US" sz="2800" dirty="0" smtClean="0"/>
              <a:t>40 seconds later, we see:</a:t>
            </a:r>
          </a:p>
          <a:p>
            <a:pPr lvl="1"/>
            <a:r>
              <a:rPr lang="en-US" sz="2400" dirty="0" smtClean="0">
                <a:solidFill>
                  <a:srgbClr val="FF0000"/>
                </a:solidFill>
              </a:rPr>
              <a:t>13</a:t>
            </a:r>
            <a:r>
              <a:rPr lang="en-US" sz="2400" dirty="0" smtClean="0"/>
              <a:t> isn't moving</a:t>
            </a:r>
          </a:p>
          <a:p>
            <a:pPr lvl="1"/>
            <a:r>
              <a:rPr lang="en-US" sz="2400" dirty="0" smtClean="0">
                <a:solidFill>
                  <a:srgbClr val="FFFFFF"/>
                </a:solidFill>
              </a:rPr>
              <a:t>Another defender, </a:t>
            </a:r>
            <a:r>
              <a:rPr lang="en-US" sz="2400" dirty="0" smtClean="0">
                <a:solidFill>
                  <a:srgbClr val="008000"/>
                </a:solidFill>
              </a:rPr>
              <a:t>6</a:t>
            </a:r>
            <a:r>
              <a:rPr lang="en-US" sz="2400" dirty="0" smtClean="0"/>
              <a:t> isn't trying to capture </a:t>
            </a:r>
            <a:r>
              <a:rPr lang="en-US" sz="2400" dirty="0" smtClean="0">
                <a:solidFill>
                  <a:schemeClr val="accent2"/>
                </a:solidFill>
              </a:rPr>
              <a:t>13</a:t>
            </a:r>
          </a:p>
          <a:p>
            <a:pPr lvl="1"/>
            <a:r>
              <a:rPr lang="en-US" sz="2400" dirty="0" smtClean="0">
                <a:solidFill>
                  <a:schemeClr val="accent2"/>
                </a:solidFill>
              </a:rPr>
              <a:t>12 </a:t>
            </a:r>
            <a:r>
              <a:rPr lang="en-US" sz="2400" dirty="0" smtClean="0"/>
              <a:t>is moving</a:t>
            </a:r>
          </a:p>
          <a:p>
            <a:pPr lvl="1"/>
            <a:endParaRPr lang="en-US" sz="24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solidFill>
                  <a:srgbClr val="FFFF00"/>
                </a:solidFill>
              </a:rPr>
              <a:t>Therefore, 7 must have captured 13!</a:t>
            </a:r>
          </a:p>
        </p:txBody>
      </p:sp>
      <p:pic>
        <p:nvPicPr>
          <p:cNvPr id="4" name="Picture 3" descr="ctf-hard2.jpg"/>
          <p:cNvPicPr>
            <a:picLocks noChangeAspect="1"/>
          </p:cNvPicPr>
          <p:nvPr/>
        </p:nvPicPr>
        <p:blipFill>
          <a:blip r:embed="rId2"/>
          <a:stretch>
            <a:fillRect/>
          </a:stretch>
        </p:blipFill>
        <p:spPr>
          <a:xfrm>
            <a:off x="381000" y="2971800"/>
            <a:ext cx="8165704" cy="2697701"/>
          </a:xfrm>
          <a:prstGeom prst="rect">
            <a:avLst/>
          </a:prstGeom>
        </p:spPr>
      </p:pic>
      <p:sp>
        <p:nvSpPr>
          <p:cNvPr id="5" name="Oval 4"/>
          <p:cNvSpPr/>
          <p:nvPr/>
        </p:nvSpPr>
        <p:spPr bwMode="auto">
          <a:xfrm>
            <a:off x="7391400" y="4038600"/>
            <a:ext cx="457200" cy="457200"/>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Oval 5"/>
          <p:cNvSpPr/>
          <p:nvPr/>
        </p:nvSpPr>
        <p:spPr bwMode="auto">
          <a:xfrm>
            <a:off x="6096000" y="4267200"/>
            <a:ext cx="457200" cy="457200"/>
          </a:xfrm>
          <a:prstGeom prst="ellipse">
            <a:avLst/>
          </a:prstGeom>
          <a:noFill/>
          <a:ln w="508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Oval 6"/>
          <p:cNvSpPr/>
          <p:nvPr/>
        </p:nvSpPr>
        <p:spPr bwMode="auto">
          <a:xfrm>
            <a:off x="7696200" y="3505200"/>
            <a:ext cx="457200" cy="457200"/>
          </a:xfrm>
          <a:prstGeom prst="ellipse">
            <a:avLst/>
          </a:prstGeom>
          <a:noFill/>
          <a:ln w="508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Solve localization and joint activity recognition simultaneously for all players</a:t>
            </a:r>
          </a:p>
          <a:p>
            <a:r>
              <a:rPr lang="en-US" dirty="0" smtClean="0"/>
              <a:t>Inputs:</a:t>
            </a:r>
          </a:p>
          <a:p>
            <a:pPr lvl="1"/>
            <a:r>
              <a:rPr lang="en-US" dirty="0" smtClean="0"/>
              <a:t>Raw GPS data from each player</a:t>
            </a:r>
          </a:p>
          <a:p>
            <a:pPr lvl="1"/>
            <a:r>
              <a:rPr lang="en-US" dirty="0" smtClean="0"/>
              <a:t>Spatial constraints</a:t>
            </a:r>
          </a:p>
          <a:p>
            <a:pPr lvl="1"/>
            <a:r>
              <a:rPr lang="en-US" dirty="0" smtClean="0"/>
              <a:t>Rules of Capture the Flag</a:t>
            </a:r>
          </a:p>
          <a:p>
            <a:r>
              <a:rPr lang="en-US" dirty="0" smtClean="0"/>
              <a:t>Output:</a:t>
            </a:r>
          </a:p>
          <a:p>
            <a:pPr lvl="1"/>
            <a:r>
              <a:rPr lang="en-US" dirty="0" smtClean="0"/>
              <a:t>Most likely joint trajectory of all players</a:t>
            </a:r>
          </a:p>
          <a:p>
            <a:pPr lvl="1"/>
            <a:r>
              <a:rPr lang="en-US" dirty="0" smtClean="0"/>
              <a:t>Joint (and individual) activities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Reasoning</a:t>
            </a:r>
            <a:endParaRPr lang="en-US" dirty="0"/>
          </a:p>
        </p:txBody>
      </p:sp>
      <p:sp>
        <p:nvSpPr>
          <p:cNvPr id="3" name="Content Placeholder 2"/>
          <p:cNvSpPr>
            <a:spLocks noGrp="1"/>
          </p:cNvSpPr>
          <p:nvPr>
            <p:ph idx="1"/>
          </p:nvPr>
        </p:nvSpPr>
        <p:spPr/>
        <p:txBody>
          <a:bodyPr>
            <a:normAutofit fontScale="92500"/>
          </a:bodyPr>
          <a:lstStyle/>
          <a:p>
            <a:r>
              <a:rPr lang="en-US" dirty="0" smtClean="0"/>
              <a:t>This is a problem in </a:t>
            </a:r>
            <a:r>
              <a:rPr lang="en-US" dirty="0" smtClean="0">
                <a:solidFill>
                  <a:srgbClr val="FFFF00"/>
                </a:solidFill>
              </a:rPr>
              <a:t>relational inference</a:t>
            </a:r>
          </a:p>
          <a:p>
            <a:pPr lvl="1"/>
            <a:r>
              <a:rPr lang="en-US" dirty="0" smtClean="0"/>
              <a:t>Estimate of each player's location &amp; activities affects estimates for other players</a:t>
            </a:r>
          </a:p>
          <a:p>
            <a:r>
              <a:rPr lang="en-US" dirty="0" smtClean="0"/>
              <a:t>Rules of the game are </a:t>
            </a:r>
            <a:r>
              <a:rPr lang="en-US" dirty="0" smtClean="0">
                <a:solidFill>
                  <a:srgbClr val="FFFF00"/>
                </a:solidFill>
              </a:rPr>
              <a:t>declarative and logical</a:t>
            </a:r>
          </a:p>
          <a:p>
            <a:pPr lvl="1"/>
            <a:r>
              <a:rPr lang="en-US" dirty="0" smtClean="0"/>
              <a:t>A player might cheat, but the rules are the rules!</a:t>
            </a:r>
          </a:p>
          <a:p>
            <a:r>
              <a:rPr lang="en-US" dirty="0" smtClean="0">
                <a:solidFill>
                  <a:srgbClr val="FFFF00"/>
                </a:solidFill>
              </a:rPr>
              <a:t>Tool: Markov Logic </a:t>
            </a:r>
            <a:r>
              <a:rPr lang="en-US" sz="2595" dirty="0" smtClean="0">
                <a:solidFill>
                  <a:srgbClr val="FFFF00"/>
                </a:solidFill>
              </a:rPr>
              <a:t>(</a:t>
            </a:r>
            <a:r>
              <a:rPr lang="en-US" sz="2595" dirty="0" err="1" smtClean="0">
                <a:solidFill>
                  <a:srgbClr val="FFFF00"/>
                </a:solidFill>
              </a:rPr>
              <a:t>Domingos</a:t>
            </a:r>
            <a:r>
              <a:rPr lang="en-US" sz="2595" dirty="0" smtClean="0">
                <a:solidFill>
                  <a:srgbClr val="FFFF00"/>
                </a:solidFill>
              </a:rPr>
              <a:t> 2006)</a:t>
            </a:r>
            <a:endParaRPr lang="en-US" dirty="0" smtClean="0">
              <a:solidFill>
                <a:srgbClr val="FFFF00"/>
              </a:solidFill>
            </a:endParaRPr>
          </a:p>
          <a:p>
            <a:pPr lvl="1"/>
            <a:r>
              <a:rPr lang="en-US" dirty="0" smtClean="0"/>
              <a:t>Statistical-relational KR system</a:t>
            </a:r>
          </a:p>
          <a:p>
            <a:pPr lvl="1"/>
            <a:r>
              <a:rPr lang="en-US" dirty="0" smtClean="0"/>
              <a:t>Syntax: first-order logic + weights</a:t>
            </a:r>
          </a:p>
          <a:p>
            <a:pPr lvl="1"/>
            <a:r>
              <a:rPr lang="en-US" dirty="0" smtClean="0"/>
              <a:t>Defines a conditional random field</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Logic</a:t>
            </a:r>
            <a:endParaRPr lang="en-US" dirty="0"/>
          </a:p>
        </p:txBody>
      </p:sp>
      <p:sp>
        <p:nvSpPr>
          <p:cNvPr id="3" name="Content Placeholder 2"/>
          <p:cNvSpPr>
            <a:spLocks noGrp="1"/>
          </p:cNvSpPr>
          <p:nvPr>
            <p:ph idx="1"/>
          </p:nvPr>
        </p:nvSpPr>
        <p:spPr>
          <a:xfrm>
            <a:off x="685800" y="1371600"/>
            <a:ext cx="7772400" cy="4495800"/>
          </a:xfrm>
        </p:spPr>
        <p:txBody>
          <a:bodyPr>
            <a:normAutofit/>
          </a:bodyPr>
          <a:lstStyle/>
          <a:p>
            <a:r>
              <a:rPr lang="en-US" dirty="0" smtClean="0"/>
              <a:t>Uses FOL to compactly describe a log normal conditional random field</a:t>
            </a:r>
          </a:p>
          <a:p>
            <a:pPr lvl="1"/>
            <a:r>
              <a:rPr lang="en-US" dirty="0" smtClean="0"/>
              <a:t>ground clause = feature function</a:t>
            </a:r>
          </a:p>
          <a:p>
            <a:pPr lvl="1"/>
            <a:r>
              <a:rPr lang="en-US" dirty="0" smtClean="0"/>
              <a:t>first-order formulas tie the weights of their propositional groundings</a:t>
            </a:r>
          </a:p>
          <a:p>
            <a:pPr lvl="1"/>
            <a:r>
              <a:rPr lang="en-US" dirty="0" smtClean="0"/>
              <a:t>Weights are learned from data</a:t>
            </a:r>
          </a:p>
          <a:p>
            <a:endParaRPr lang="en-US" dirty="0" smtClean="0"/>
          </a:p>
          <a:p>
            <a:endParaRPr lang="en-US" dirty="0" smtClean="0"/>
          </a:p>
          <a:p>
            <a:endParaRPr lang="en-US" dirty="0"/>
          </a:p>
        </p:txBody>
      </p:sp>
      <p:graphicFrame>
        <p:nvGraphicFramePr>
          <p:cNvPr id="6" name="Object 5"/>
          <p:cNvGraphicFramePr>
            <a:graphicFrameLocks noChangeAspect="1"/>
          </p:cNvGraphicFramePr>
          <p:nvPr/>
        </p:nvGraphicFramePr>
        <p:xfrm>
          <a:off x="763588" y="4572000"/>
          <a:ext cx="7740650" cy="2030413"/>
        </p:xfrm>
        <a:graphic>
          <a:graphicData uri="http://schemas.openxmlformats.org/presentationml/2006/ole">
            <p:oleObj spid="_x0000_s72706" name="Equation" r:id="rId3" imgW="2565400" imgH="673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smtClean="0"/>
              <a:t>Example</a:t>
            </a:r>
            <a:endParaRPr lang="en-US" dirty="0"/>
          </a:p>
        </p:txBody>
      </p:sp>
      <p:graphicFrame>
        <p:nvGraphicFramePr>
          <p:cNvPr id="7" name="Content Placeholder 6"/>
          <p:cNvGraphicFramePr>
            <a:graphicFrameLocks noChangeAspect="1"/>
          </p:cNvGraphicFramePr>
          <p:nvPr>
            <p:ph idx="1"/>
          </p:nvPr>
        </p:nvGraphicFramePr>
        <p:xfrm>
          <a:off x="990600" y="990600"/>
          <a:ext cx="7391400" cy="1784856"/>
        </p:xfrm>
        <a:graphic>
          <a:graphicData uri="http://schemas.openxmlformats.org/presentationml/2006/ole">
            <p:oleObj spid="_x0000_s96258" name="Equation" r:id="rId3" imgW="3733800" imgH="901700" progId="Equation.DSMT4">
              <p:embed/>
            </p:oleObj>
          </a:graphicData>
        </a:graphic>
      </p:graphicFrame>
      <p:grpSp>
        <p:nvGrpSpPr>
          <p:cNvPr id="39" name="Group 38"/>
          <p:cNvGrpSpPr/>
          <p:nvPr/>
        </p:nvGrpSpPr>
        <p:grpSpPr>
          <a:xfrm>
            <a:off x="762000" y="3048000"/>
            <a:ext cx="4804693" cy="1579179"/>
            <a:chOff x="762000" y="3048000"/>
            <a:chExt cx="4804693" cy="1579179"/>
          </a:xfrm>
        </p:grpSpPr>
        <p:cxnSp>
          <p:nvCxnSpPr>
            <p:cNvPr id="26" name="Straight Connector 25"/>
            <p:cNvCxnSpPr>
              <a:stCxn id="8" idx="6"/>
              <a:endCxn id="12" idx="2"/>
            </p:cNvCxnSpPr>
            <p:nvPr/>
          </p:nvCxnSpPr>
          <p:spPr>
            <a:xfrm flipV="1">
              <a:off x="2819400" y="3647090"/>
              <a:ext cx="609600" cy="381000"/>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9"/>
            <p:cNvGrpSpPr/>
            <p:nvPr/>
          </p:nvGrpSpPr>
          <p:grpSpPr>
            <a:xfrm>
              <a:off x="762000" y="3429000"/>
              <a:ext cx="2290093" cy="1198179"/>
              <a:chOff x="1447800" y="3754821"/>
              <a:chExt cx="2290093" cy="1198179"/>
            </a:xfrm>
            <a:effectLst>
              <a:outerShdw blurRad="50800" dist="38100" dir="2700000" algn="tl" rotWithShape="0">
                <a:prstClr val="black">
                  <a:alpha val="40000"/>
                </a:prstClr>
              </a:outerShdw>
            </a:effectLst>
          </p:grpSpPr>
          <p:sp>
            <p:nvSpPr>
              <p:cNvPr id="8" name="Oval 7"/>
              <p:cNvSpPr/>
              <p:nvPr/>
            </p:nvSpPr>
            <p:spPr>
              <a:xfrm>
                <a:off x="1676400" y="3754821"/>
                <a:ext cx="1828800" cy="1198179"/>
              </a:xfrm>
              <a:prstGeom prst="ellipse">
                <a:avLst/>
              </a:prstGeom>
              <a:gradFill>
                <a:gsLst>
                  <a:gs pos="23000">
                    <a:srgbClr val="FFFF99"/>
                  </a:gs>
                  <a:gs pos="75000">
                    <a:srgbClr val="FF7C8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7800" y="4135821"/>
                <a:ext cx="2290093" cy="400110"/>
              </a:xfrm>
              <a:prstGeom prst="rect">
                <a:avLst/>
              </a:prstGeom>
              <a:noFill/>
            </p:spPr>
            <p:txBody>
              <a:bodyPr wrap="square" rtlCol="0">
                <a:spAutoFit/>
              </a:bodyPr>
              <a:lstStyle/>
              <a:p>
                <a:r>
                  <a:rPr lang="en-US" sz="2000" dirty="0" smtClean="0">
                    <a:solidFill>
                      <a:schemeClr val="bg1"/>
                    </a:solidFill>
                  </a:rPr>
                  <a:t>enemies(A,B)</a:t>
                </a:r>
                <a:endParaRPr lang="en-US" sz="2000" dirty="0">
                  <a:solidFill>
                    <a:schemeClr val="bg1"/>
                  </a:solidFill>
                </a:endParaRPr>
              </a:p>
            </p:txBody>
          </p:sp>
        </p:grpSp>
        <p:grpSp>
          <p:nvGrpSpPr>
            <p:cNvPr id="4" name="Group 10"/>
            <p:cNvGrpSpPr/>
            <p:nvPr/>
          </p:nvGrpSpPr>
          <p:grpSpPr>
            <a:xfrm>
              <a:off x="3276600" y="3048000"/>
              <a:ext cx="2290093" cy="1198179"/>
              <a:chOff x="1524000" y="3754821"/>
              <a:chExt cx="2290093" cy="1198179"/>
            </a:xfrm>
            <a:effectLst>
              <a:outerShdw blurRad="50800" dist="38100" dir="2700000" algn="tl" rotWithShape="0">
                <a:prstClr val="black">
                  <a:alpha val="40000"/>
                </a:prstClr>
              </a:outerShdw>
            </a:effectLst>
          </p:grpSpPr>
          <p:sp>
            <p:nvSpPr>
              <p:cNvPr id="12" name="Oval 11"/>
              <p:cNvSpPr/>
              <p:nvPr/>
            </p:nvSpPr>
            <p:spPr>
              <a:xfrm>
                <a:off x="1676400" y="3754821"/>
                <a:ext cx="1828800" cy="119817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4126468"/>
                <a:ext cx="2290093" cy="400110"/>
              </a:xfrm>
              <a:prstGeom prst="rect">
                <a:avLst/>
              </a:prstGeom>
              <a:noFill/>
            </p:spPr>
            <p:txBody>
              <a:bodyPr wrap="square" rtlCol="0">
                <a:spAutoFit/>
              </a:bodyPr>
              <a:lstStyle/>
              <a:p>
                <a:r>
                  <a:rPr lang="en-US" sz="2000" dirty="0" smtClean="0">
                    <a:solidFill>
                      <a:schemeClr val="bg1"/>
                    </a:solidFill>
                  </a:rPr>
                  <a:t>friends(A,B)</a:t>
                </a:r>
                <a:endParaRPr lang="en-US" sz="2000" dirty="0">
                  <a:solidFill>
                    <a:schemeClr val="bg1"/>
                  </a:solidFill>
                </a:endParaRPr>
              </a:p>
            </p:txBody>
          </p:sp>
        </p:grpSp>
      </p:grpSp>
      <p:grpSp>
        <p:nvGrpSpPr>
          <p:cNvPr id="40" name="Group 39"/>
          <p:cNvGrpSpPr/>
          <p:nvPr/>
        </p:nvGrpSpPr>
        <p:grpSpPr>
          <a:xfrm>
            <a:off x="0" y="4451710"/>
            <a:ext cx="4728493" cy="1851869"/>
            <a:chOff x="0" y="4451710"/>
            <a:chExt cx="4728493" cy="1851869"/>
          </a:xfrm>
        </p:grpSpPr>
        <p:cxnSp>
          <p:nvCxnSpPr>
            <p:cNvPr id="29" name="Straight Connector 28"/>
            <p:cNvCxnSpPr>
              <a:stCxn id="8" idx="4"/>
              <a:endCxn id="15" idx="0"/>
            </p:cNvCxnSpPr>
            <p:nvPr/>
          </p:nvCxnSpPr>
          <p:spPr>
            <a:xfrm rot="5400000">
              <a:off x="1284890" y="4485289"/>
              <a:ext cx="478221" cy="762000"/>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5"/>
              <a:endCxn id="18" idx="0"/>
            </p:cNvCxnSpPr>
            <p:nvPr/>
          </p:nvCxnSpPr>
          <p:spPr>
            <a:xfrm rot="16200000" flipH="1">
              <a:off x="2777744" y="4225544"/>
              <a:ext cx="577490" cy="1029822"/>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5" idx="6"/>
              <a:endCxn id="18" idx="2"/>
            </p:cNvCxnSpPr>
            <p:nvPr/>
          </p:nvCxnSpPr>
          <p:spPr>
            <a:xfrm flipV="1">
              <a:off x="2057400" y="5628290"/>
              <a:ext cx="609600" cy="76200"/>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13"/>
            <p:cNvGrpSpPr/>
            <p:nvPr/>
          </p:nvGrpSpPr>
          <p:grpSpPr>
            <a:xfrm>
              <a:off x="0" y="5105400"/>
              <a:ext cx="2290093" cy="1198179"/>
              <a:chOff x="1447800" y="3754821"/>
              <a:chExt cx="2290093" cy="1198179"/>
            </a:xfrm>
            <a:effectLst>
              <a:outerShdw blurRad="50800" dist="38100" dir="2700000" algn="tl" rotWithShape="0">
                <a:prstClr val="black">
                  <a:alpha val="40000"/>
                </a:prstClr>
              </a:outerShdw>
            </a:effectLst>
          </p:grpSpPr>
          <p:sp>
            <p:nvSpPr>
              <p:cNvPr id="15" name="Oval 14"/>
              <p:cNvSpPr/>
              <p:nvPr/>
            </p:nvSpPr>
            <p:spPr>
              <a:xfrm>
                <a:off x="1676400" y="3754821"/>
                <a:ext cx="1828800" cy="1198179"/>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47800" y="4135821"/>
                <a:ext cx="2290093" cy="369332"/>
              </a:xfrm>
              <a:prstGeom prst="rect">
                <a:avLst/>
              </a:prstGeom>
              <a:noFill/>
            </p:spPr>
            <p:txBody>
              <a:bodyPr wrap="square" rtlCol="0">
                <a:spAutoFit/>
              </a:bodyPr>
              <a:lstStyle/>
              <a:p>
                <a:r>
                  <a:rPr lang="en-US" sz="1800" dirty="0" smtClean="0">
                    <a:solidFill>
                      <a:schemeClr val="bg1"/>
                    </a:solidFill>
                  </a:rPr>
                  <a:t>capturing(A,B,2)</a:t>
                </a:r>
                <a:endParaRPr lang="en-US" sz="1800" dirty="0">
                  <a:solidFill>
                    <a:schemeClr val="bg1"/>
                  </a:solidFill>
                </a:endParaRPr>
              </a:p>
            </p:txBody>
          </p:sp>
        </p:grpSp>
        <p:grpSp>
          <p:nvGrpSpPr>
            <p:cNvPr id="6" name="Group 16"/>
            <p:cNvGrpSpPr/>
            <p:nvPr/>
          </p:nvGrpSpPr>
          <p:grpSpPr>
            <a:xfrm>
              <a:off x="2438400" y="5029200"/>
              <a:ext cx="2290093" cy="1198179"/>
              <a:chOff x="1447800" y="3754821"/>
              <a:chExt cx="2290093" cy="1198179"/>
            </a:xfrm>
            <a:effectLst>
              <a:outerShdw blurRad="50800" dist="38100" dir="2700000" algn="tl" rotWithShape="0">
                <a:prstClr val="black">
                  <a:alpha val="40000"/>
                </a:prstClr>
              </a:outerShdw>
            </a:effectLst>
          </p:grpSpPr>
          <p:sp>
            <p:nvSpPr>
              <p:cNvPr id="18" name="Oval 17"/>
              <p:cNvSpPr/>
              <p:nvPr/>
            </p:nvSpPr>
            <p:spPr>
              <a:xfrm>
                <a:off x="1676400" y="3754821"/>
                <a:ext cx="1828800" cy="1198179"/>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7800" y="4126468"/>
                <a:ext cx="2290093" cy="400110"/>
              </a:xfrm>
              <a:prstGeom prst="rect">
                <a:avLst/>
              </a:prstGeom>
              <a:noFill/>
            </p:spPr>
            <p:txBody>
              <a:bodyPr wrap="square" rtlCol="0">
                <a:spAutoFit/>
              </a:bodyPr>
              <a:lstStyle/>
              <a:p>
                <a:r>
                  <a:rPr lang="en-US" sz="2000" dirty="0" smtClean="0">
                    <a:solidFill>
                      <a:schemeClr val="bg1"/>
                    </a:solidFill>
                  </a:rPr>
                  <a:t>nearby(A,B,2)</a:t>
                </a:r>
                <a:endParaRPr lang="en-US" sz="2000" dirty="0">
                  <a:solidFill>
                    <a:schemeClr val="bg1"/>
                  </a:solidFill>
                </a:endParaRPr>
              </a:p>
            </p:txBody>
          </p:sp>
        </p:grpSp>
      </p:grpSp>
      <p:grpSp>
        <p:nvGrpSpPr>
          <p:cNvPr id="42" name="Group 41"/>
          <p:cNvGrpSpPr/>
          <p:nvPr/>
        </p:nvGrpSpPr>
        <p:grpSpPr>
          <a:xfrm>
            <a:off x="4495800" y="3505200"/>
            <a:ext cx="5261893" cy="2950779"/>
            <a:chOff x="4495800" y="3505200"/>
            <a:chExt cx="5261893" cy="2950779"/>
          </a:xfrm>
        </p:grpSpPr>
        <p:cxnSp>
          <p:nvCxnSpPr>
            <p:cNvPr id="58" name="Straight Connector 57"/>
            <p:cNvCxnSpPr>
              <a:stCxn id="66" idx="6"/>
              <a:endCxn id="63" idx="2"/>
            </p:cNvCxnSpPr>
            <p:nvPr/>
          </p:nvCxnSpPr>
          <p:spPr>
            <a:xfrm>
              <a:off x="7391400" y="3723290"/>
              <a:ext cx="304800" cy="381000"/>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3" idx="3"/>
              <a:endCxn id="69" idx="0"/>
            </p:cNvCxnSpPr>
            <p:nvPr/>
          </p:nvCxnSpPr>
          <p:spPr>
            <a:xfrm rot="5400000">
              <a:off x="6436466" y="3730244"/>
              <a:ext cx="729890" cy="2325222"/>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72" idx="0"/>
            </p:cNvCxnSpPr>
            <p:nvPr/>
          </p:nvCxnSpPr>
          <p:spPr>
            <a:xfrm rot="5400000">
              <a:off x="7848600" y="4800600"/>
              <a:ext cx="609600" cy="152400"/>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9" idx="6"/>
              <a:endCxn id="72" idx="2"/>
            </p:cNvCxnSpPr>
            <p:nvPr/>
          </p:nvCxnSpPr>
          <p:spPr>
            <a:xfrm flipV="1">
              <a:off x="6553200" y="5780690"/>
              <a:ext cx="609600" cy="76200"/>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2" name="Group 9"/>
            <p:cNvGrpSpPr/>
            <p:nvPr/>
          </p:nvGrpSpPr>
          <p:grpSpPr>
            <a:xfrm>
              <a:off x="7467600" y="3505200"/>
              <a:ext cx="2290093" cy="1198179"/>
              <a:chOff x="1447800" y="3754821"/>
              <a:chExt cx="2290093" cy="1198179"/>
            </a:xfrm>
            <a:effectLst>
              <a:outerShdw blurRad="50800" dist="38100" dir="2700000" algn="tl" rotWithShape="0">
                <a:prstClr val="black">
                  <a:alpha val="40000"/>
                </a:prstClr>
              </a:outerShdw>
            </a:effectLst>
          </p:grpSpPr>
          <p:sp>
            <p:nvSpPr>
              <p:cNvPr id="63" name="Oval 62"/>
              <p:cNvSpPr/>
              <p:nvPr/>
            </p:nvSpPr>
            <p:spPr>
              <a:xfrm>
                <a:off x="1676400" y="3754821"/>
                <a:ext cx="1828800" cy="1198179"/>
              </a:xfrm>
              <a:prstGeom prst="ellipse">
                <a:avLst/>
              </a:prstGeom>
              <a:gradFill>
                <a:gsLst>
                  <a:gs pos="23000">
                    <a:srgbClr val="FFFF99"/>
                  </a:gs>
                  <a:gs pos="75000">
                    <a:srgbClr val="FF7C8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447800" y="4135821"/>
                <a:ext cx="2290093" cy="400110"/>
              </a:xfrm>
              <a:prstGeom prst="rect">
                <a:avLst/>
              </a:prstGeom>
              <a:noFill/>
            </p:spPr>
            <p:txBody>
              <a:bodyPr wrap="square" rtlCol="0">
                <a:spAutoFit/>
              </a:bodyPr>
              <a:lstStyle/>
              <a:p>
                <a:r>
                  <a:rPr lang="en-US" sz="2000" dirty="0" err="1" smtClean="0">
                    <a:solidFill>
                      <a:schemeClr val="bg1"/>
                    </a:solidFill>
                  </a:rPr>
                  <a:t>enemies(B,A</a:t>
                </a:r>
                <a:r>
                  <a:rPr lang="en-US" sz="2000" dirty="0" smtClean="0">
                    <a:solidFill>
                      <a:schemeClr val="bg1"/>
                    </a:solidFill>
                  </a:rPr>
                  <a:t>)</a:t>
                </a:r>
                <a:endParaRPr lang="en-US" sz="2000" dirty="0">
                  <a:solidFill>
                    <a:schemeClr val="bg1"/>
                  </a:solidFill>
                </a:endParaRPr>
              </a:p>
            </p:txBody>
          </p:sp>
        </p:grpSp>
        <p:grpSp>
          <p:nvGrpSpPr>
            <p:cNvPr id="68" name="Group 13"/>
            <p:cNvGrpSpPr/>
            <p:nvPr/>
          </p:nvGrpSpPr>
          <p:grpSpPr>
            <a:xfrm>
              <a:off x="4495800" y="5257800"/>
              <a:ext cx="2290093" cy="1198179"/>
              <a:chOff x="1447800" y="3754821"/>
              <a:chExt cx="2290093" cy="1198179"/>
            </a:xfrm>
            <a:effectLst>
              <a:outerShdw blurRad="50800" dist="38100" dir="2700000" algn="tl" rotWithShape="0">
                <a:prstClr val="black">
                  <a:alpha val="40000"/>
                </a:prstClr>
              </a:outerShdw>
            </a:effectLst>
          </p:grpSpPr>
          <p:sp>
            <p:nvSpPr>
              <p:cNvPr id="69" name="Oval 68"/>
              <p:cNvSpPr/>
              <p:nvPr/>
            </p:nvSpPr>
            <p:spPr>
              <a:xfrm>
                <a:off x="1676400" y="3754821"/>
                <a:ext cx="1828800" cy="1198179"/>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447800" y="4135821"/>
                <a:ext cx="2290093" cy="369332"/>
              </a:xfrm>
              <a:prstGeom prst="rect">
                <a:avLst/>
              </a:prstGeom>
              <a:noFill/>
            </p:spPr>
            <p:txBody>
              <a:bodyPr wrap="square" rtlCol="0">
                <a:spAutoFit/>
              </a:bodyPr>
              <a:lstStyle/>
              <a:p>
                <a:r>
                  <a:rPr lang="en-US" sz="1800" dirty="0" smtClean="0">
                    <a:solidFill>
                      <a:schemeClr val="bg1"/>
                    </a:solidFill>
                  </a:rPr>
                  <a:t>capturing(B,A,2)</a:t>
                </a:r>
                <a:endParaRPr lang="en-US" sz="1800" dirty="0">
                  <a:solidFill>
                    <a:schemeClr val="bg1"/>
                  </a:solidFill>
                </a:endParaRPr>
              </a:p>
            </p:txBody>
          </p:sp>
        </p:grpSp>
        <p:grpSp>
          <p:nvGrpSpPr>
            <p:cNvPr id="71" name="Group 16"/>
            <p:cNvGrpSpPr/>
            <p:nvPr/>
          </p:nvGrpSpPr>
          <p:grpSpPr>
            <a:xfrm>
              <a:off x="6934200" y="5181600"/>
              <a:ext cx="2290093" cy="1198179"/>
              <a:chOff x="1447800" y="3754821"/>
              <a:chExt cx="2290093" cy="1198179"/>
            </a:xfrm>
            <a:effectLst>
              <a:outerShdw blurRad="50800" dist="38100" dir="2700000" algn="tl" rotWithShape="0">
                <a:prstClr val="black">
                  <a:alpha val="40000"/>
                </a:prstClr>
              </a:outerShdw>
            </a:effectLst>
          </p:grpSpPr>
          <p:sp>
            <p:nvSpPr>
              <p:cNvPr id="72" name="Oval 71"/>
              <p:cNvSpPr/>
              <p:nvPr/>
            </p:nvSpPr>
            <p:spPr>
              <a:xfrm>
                <a:off x="1676400" y="3754821"/>
                <a:ext cx="1828800" cy="1198179"/>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447800" y="4126468"/>
                <a:ext cx="2290093" cy="400110"/>
              </a:xfrm>
              <a:prstGeom prst="rect">
                <a:avLst/>
              </a:prstGeom>
              <a:noFill/>
            </p:spPr>
            <p:txBody>
              <a:bodyPr wrap="square" rtlCol="0">
                <a:spAutoFit/>
              </a:bodyPr>
              <a:lstStyle/>
              <a:p>
                <a:r>
                  <a:rPr lang="en-US" sz="2000" dirty="0" smtClean="0">
                    <a:solidFill>
                      <a:schemeClr val="bg1"/>
                    </a:solidFill>
                  </a:rPr>
                  <a:t>nearby(B,A,2)</a:t>
                </a:r>
                <a:endParaRPr lang="en-US" sz="2000" dirty="0">
                  <a:solidFill>
                    <a:schemeClr val="bg1"/>
                  </a:solidFill>
                </a:endParaRPr>
              </a:p>
            </p:txBody>
          </p:sp>
        </p:grpSp>
      </p:grpSp>
      <p:grpSp>
        <p:nvGrpSpPr>
          <p:cNvPr id="41" name="Group 40"/>
          <p:cNvGrpSpPr/>
          <p:nvPr/>
        </p:nvGrpSpPr>
        <p:grpSpPr>
          <a:xfrm>
            <a:off x="5257800" y="3124200"/>
            <a:ext cx="2442493" cy="1198179"/>
            <a:chOff x="5257800" y="3124200"/>
            <a:chExt cx="2442493" cy="1198179"/>
          </a:xfrm>
        </p:grpSpPr>
        <p:grpSp>
          <p:nvGrpSpPr>
            <p:cNvPr id="65" name="Group 10"/>
            <p:cNvGrpSpPr/>
            <p:nvPr/>
          </p:nvGrpSpPr>
          <p:grpSpPr>
            <a:xfrm>
              <a:off x="5410200" y="3124200"/>
              <a:ext cx="2290093" cy="1198179"/>
              <a:chOff x="1524000" y="3754821"/>
              <a:chExt cx="2290093" cy="1198179"/>
            </a:xfrm>
            <a:effectLst>
              <a:outerShdw blurRad="50800" dist="38100" dir="2700000" algn="tl" rotWithShape="0">
                <a:prstClr val="black">
                  <a:alpha val="40000"/>
                </a:prstClr>
              </a:outerShdw>
            </a:effectLst>
          </p:grpSpPr>
          <p:sp>
            <p:nvSpPr>
              <p:cNvPr id="66" name="Oval 65"/>
              <p:cNvSpPr/>
              <p:nvPr/>
            </p:nvSpPr>
            <p:spPr>
              <a:xfrm>
                <a:off x="1676400" y="3754821"/>
                <a:ext cx="1828800" cy="119817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524000" y="4126468"/>
                <a:ext cx="2290093" cy="400110"/>
              </a:xfrm>
              <a:prstGeom prst="rect">
                <a:avLst/>
              </a:prstGeom>
              <a:noFill/>
            </p:spPr>
            <p:txBody>
              <a:bodyPr wrap="square" rtlCol="0">
                <a:spAutoFit/>
              </a:bodyPr>
              <a:lstStyle/>
              <a:p>
                <a:r>
                  <a:rPr lang="en-US" sz="2000" dirty="0" err="1" smtClean="0">
                    <a:solidFill>
                      <a:schemeClr val="bg1"/>
                    </a:solidFill>
                  </a:rPr>
                  <a:t>friends(B,A</a:t>
                </a:r>
                <a:r>
                  <a:rPr lang="en-US" sz="2000" dirty="0" smtClean="0">
                    <a:solidFill>
                      <a:schemeClr val="bg1"/>
                    </a:solidFill>
                  </a:rPr>
                  <a:t>)</a:t>
                </a:r>
                <a:endParaRPr lang="en-US" sz="2000" dirty="0">
                  <a:solidFill>
                    <a:schemeClr val="bg1"/>
                  </a:solidFill>
                </a:endParaRPr>
              </a:p>
            </p:txBody>
          </p:sp>
        </p:grpSp>
        <p:cxnSp>
          <p:nvCxnSpPr>
            <p:cNvPr id="84" name="Straight Connector 83"/>
            <p:cNvCxnSpPr>
              <a:stCxn id="12" idx="6"/>
              <a:endCxn id="66" idx="2"/>
            </p:cNvCxnSpPr>
            <p:nvPr/>
          </p:nvCxnSpPr>
          <p:spPr>
            <a:xfrm>
              <a:off x="5257800" y="3647090"/>
              <a:ext cx="304800" cy="76200"/>
            </a:xfrm>
            <a:prstGeom prst="line">
              <a:avLst/>
            </a:prstGeom>
            <a:ln w="76200" cap="rnd">
              <a:solidFill>
                <a:schemeClr val="tx1"/>
              </a:solidFill>
              <a:beve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Recognition from GPS</a:t>
            </a:r>
            <a:endParaRPr lang="en-US" dirty="0"/>
          </a:p>
        </p:txBody>
      </p:sp>
      <p:sp>
        <p:nvSpPr>
          <p:cNvPr id="3" name="Content Placeholder 2"/>
          <p:cNvSpPr>
            <a:spLocks noGrp="1"/>
          </p:cNvSpPr>
          <p:nvPr>
            <p:ph idx="1"/>
          </p:nvPr>
        </p:nvSpPr>
        <p:spPr>
          <a:xfrm>
            <a:off x="685800" y="1447800"/>
            <a:ext cx="7772400" cy="4495800"/>
          </a:xfrm>
        </p:spPr>
        <p:txBody>
          <a:bodyPr>
            <a:normAutofit/>
          </a:bodyPr>
          <a:lstStyle/>
          <a:p>
            <a:r>
              <a:rPr lang="en-US" dirty="0" smtClean="0"/>
              <a:t>Most work to date on human activity recognition from GPS data has focused on</a:t>
            </a:r>
          </a:p>
          <a:p>
            <a:pPr lvl="1"/>
            <a:r>
              <a:rPr lang="en-US" dirty="0" smtClean="0">
                <a:solidFill>
                  <a:srgbClr val="FFFF00"/>
                </a:solidFill>
              </a:rPr>
              <a:t>Activities by individuals</a:t>
            </a:r>
          </a:p>
          <a:p>
            <a:pPr lvl="2"/>
            <a:r>
              <a:rPr lang="en-US" dirty="0" smtClean="0"/>
              <a:t>E.g.: Life-logging</a:t>
            </a:r>
          </a:p>
          <a:p>
            <a:pPr lvl="1"/>
            <a:r>
              <a:rPr lang="en-US" dirty="0" smtClean="0">
                <a:solidFill>
                  <a:srgbClr val="FFFF00"/>
                </a:solidFill>
              </a:rPr>
              <a:t>Aggregate activities of groups</a:t>
            </a:r>
          </a:p>
          <a:p>
            <a:pPr lvl="2"/>
            <a:r>
              <a:rPr lang="en-US" dirty="0" smtClean="0"/>
              <a:t>E.g.: Infer popular places for tour guide apps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Inference: </a:t>
            </a:r>
            <a:r>
              <a:rPr lang="en-US" sz="3600" dirty="0" err="1" smtClean="0"/>
              <a:t>MaxWalkSAT</a:t>
            </a:r>
            <a:r>
              <a:rPr lang="en-US" sz="3600" dirty="0" smtClean="0"/>
              <a:t> </a:t>
            </a:r>
            <a:r>
              <a:rPr lang="en-US" sz="2400" dirty="0" smtClean="0"/>
              <a:t>(Kautz &amp; Selman 1995)</a:t>
            </a:r>
            <a:endParaRPr lang="en-US" sz="2400" dirty="0"/>
          </a:p>
        </p:txBody>
      </p:sp>
      <p:sp>
        <p:nvSpPr>
          <p:cNvPr id="3" name="Content Placeholder 2"/>
          <p:cNvSpPr>
            <a:spLocks noGrp="1"/>
          </p:cNvSpPr>
          <p:nvPr>
            <p:ph idx="1"/>
          </p:nvPr>
        </p:nvSpPr>
        <p:spPr>
          <a:xfrm>
            <a:off x="1219200" y="1600200"/>
            <a:ext cx="8229600" cy="4525963"/>
          </a:xfrm>
        </p:spPr>
        <p:txBody>
          <a:bodyPr/>
          <a:lstStyle/>
          <a:p>
            <a:pPr marL="514350" indent="-514350">
              <a:buFont typeface="+mj-lt"/>
              <a:buAutoNum type="arabicPeriod"/>
            </a:pPr>
            <a:r>
              <a:rPr lang="en-US" dirty="0" smtClean="0"/>
              <a:t>Pick a random unsatisfied clause</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 </a:t>
            </a:r>
            <a:endParaRPr lang="en-US" dirty="0"/>
          </a:p>
        </p:txBody>
      </p:sp>
      <p:sp>
        <p:nvSpPr>
          <p:cNvPr id="8" name="TextBox 7"/>
          <p:cNvSpPr txBox="1"/>
          <p:nvPr/>
        </p:nvSpPr>
        <p:spPr>
          <a:xfrm>
            <a:off x="3429000" y="2438400"/>
            <a:ext cx="4267200" cy="861774"/>
          </a:xfrm>
          <a:prstGeom prst="rect">
            <a:avLst/>
          </a:prstGeom>
          <a:noFill/>
        </p:spPr>
        <p:txBody>
          <a:bodyPr wrap="square" rtlCol="0">
            <a:spAutoFit/>
          </a:bodyPr>
          <a:lstStyle/>
          <a:p>
            <a:pPr lvl="0"/>
            <a:r>
              <a:rPr lang="en-US" sz="3200" dirty="0" smtClean="0"/>
              <a:t>Flip a random atom</a:t>
            </a:r>
          </a:p>
          <a:p>
            <a:endParaRPr lang="en-US" dirty="0"/>
          </a:p>
        </p:txBody>
      </p:sp>
      <p:sp>
        <p:nvSpPr>
          <p:cNvPr id="9" name="TextBox 8"/>
          <p:cNvSpPr txBox="1"/>
          <p:nvPr/>
        </p:nvSpPr>
        <p:spPr>
          <a:xfrm>
            <a:off x="3429000" y="4114800"/>
            <a:ext cx="5257800" cy="1569660"/>
          </a:xfrm>
          <a:prstGeom prst="rect">
            <a:avLst/>
          </a:prstGeom>
          <a:noFill/>
        </p:spPr>
        <p:txBody>
          <a:bodyPr wrap="square" rtlCol="0">
            <a:spAutoFit/>
          </a:bodyPr>
          <a:lstStyle/>
          <a:p>
            <a:pPr lvl="0"/>
            <a:r>
              <a:rPr lang="en-US" sz="3200" dirty="0" smtClean="0"/>
              <a:t>Flip the atom that maximizes the sum of the weights of the satisfied clauses</a:t>
            </a:r>
          </a:p>
        </p:txBody>
      </p:sp>
      <p:grpSp>
        <p:nvGrpSpPr>
          <p:cNvPr id="4" name="Group 12"/>
          <p:cNvGrpSpPr/>
          <p:nvPr/>
        </p:nvGrpSpPr>
        <p:grpSpPr>
          <a:xfrm>
            <a:off x="1706008" y="2438400"/>
            <a:ext cx="2865992" cy="2261176"/>
            <a:chOff x="1096408" y="2463225"/>
            <a:chExt cx="2865992" cy="2261176"/>
          </a:xfrm>
        </p:grpSpPr>
        <p:sp>
          <p:nvSpPr>
            <p:cNvPr id="5" name="Right Arrow 4"/>
            <p:cNvSpPr/>
            <p:nvPr/>
          </p:nvSpPr>
          <p:spPr>
            <a:xfrm rot="19959904">
              <a:off x="1096408" y="2950169"/>
              <a:ext cx="16764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361830">
              <a:off x="1119704" y="3865493"/>
              <a:ext cx="1676400" cy="457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33600" y="2463225"/>
              <a:ext cx="1600200" cy="584775"/>
            </a:xfrm>
            <a:prstGeom prst="rect">
              <a:avLst/>
            </a:prstGeom>
            <a:noFill/>
          </p:spPr>
          <p:txBody>
            <a:bodyPr wrap="square" rtlCol="0">
              <a:spAutoFit/>
            </a:bodyPr>
            <a:lstStyle/>
            <a:p>
              <a:r>
                <a:rPr lang="en-US" sz="3200" i="1" dirty="0" smtClean="0"/>
                <a:t>p</a:t>
              </a:r>
              <a:endParaRPr lang="en-US" i="1" dirty="0"/>
            </a:p>
          </p:txBody>
        </p:sp>
        <p:sp>
          <p:nvSpPr>
            <p:cNvPr id="11" name="TextBox 10"/>
            <p:cNvSpPr txBox="1"/>
            <p:nvPr/>
          </p:nvSpPr>
          <p:spPr>
            <a:xfrm>
              <a:off x="2362200" y="4139625"/>
              <a:ext cx="1600200" cy="584776"/>
            </a:xfrm>
            <a:prstGeom prst="rect">
              <a:avLst/>
            </a:prstGeom>
            <a:noFill/>
          </p:spPr>
          <p:txBody>
            <a:bodyPr wrap="square" rtlCol="0">
              <a:spAutoFit/>
            </a:bodyPr>
            <a:lstStyle/>
            <a:p>
              <a:r>
                <a:rPr lang="en-US" sz="3200" dirty="0" smtClean="0"/>
                <a:t>1</a:t>
              </a:r>
              <a:r>
                <a:rPr lang="en-US" sz="3200" dirty="0" smtClean="0">
                  <a:latin typeface="Times New Roman"/>
                  <a:cs typeface="Times New Roman"/>
                </a:rPr>
                <a:t>−</a:t>
              </a:r>
              <a:r>
                <a:rPr lang="en-US" sz="3200" i="1" dirty="0" smtClean="0"/>
                <a:t>p</a:t>
              </a:r>
              <a:endParaRPr lang="en-US" i="1" dirty="0"/>
            </a:p>
          </p:txBody>
        </p:sp>
      </p:grpSp>
      <p:sp>
        <p:nvSpPr>
          <p:cNvPr id="12" name="Curved Left Arrow 11"/>
          <p:cNvSpPr/>
          <p:nvPr/>
        </p:nvSpPr>
        <p:spPr>
          <a:xfrm rot="10800000">
            <a:off x="228600" y="1676400"/>
            <a:ext cx="1066800" cy="38862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2"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Denoising</a:t>
            </a:r>
            <a:r>
              <a:rPr lang="en-US" dirty="0" smtClean="0"/>
              <a:t> GPS Data: Snapping</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D:\phd\year2\area paper\presentation\JOSM-game-4.png"/>
          <p:cNvPicPr>
            <a:picLocks noChangeAspect="1" noChangeArrowheads="1"/>
          </p:cNvPicPr>
          <p:nvPr/>
        </p:nvPicPr>
        <p:blipFill>
          <a:blip r:embed="rId2"/>
          <a:srcRect b="8990"/>
          <a:stretch>
            <a:fillRect/>
          </a:stretch>
        </p:blipFill>
        <p:spPr bwMode="auto">
          <a:xfrm>
            <a:off x="1371600" y="1295400"/>
            <a:ext cx="6751190" cy="5334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3"/>
          <p:cNvGrpSpPr/>
          <p:nvPr/>
        </p:nvGrpSpPr>
        <p:grpSpPr>
          <a:xfrm>
            <a:off x="3657600" y="2209800"/>
            <a:ext cx="5076174" cy="3384116"/>
            <a:chOff x="5029200" y="1905000"/>
            <a:chExt cx="2743200" cy="1828800"/>
          </a:xfrm>
        </p:grpSpPr>
        <p:sp>
          <p:nvSpPr>
            <p:cNvPr id="8" name="Rectangle 7"/>
            <p:cNvSpPr/>
            <p:nvPr/>
          </p:nvSpPr>
          <p:spPr>
            <a:xfrm>
              <a:off x="5029200" y="1905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5943600" y="1905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5943600" y="28194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a:xfrm>
              <a:off x="5029200" y="28194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6858000" y="1905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6858000" y="28194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Snapping</a:t>
            </a:r>
            <a:endParaRPr lang="en-US" dirty="0"/>
          </a:p>
        </p:txBody>
      </p:sp>
      <p:pic>
        <p:nvPicPr>
          <p:cNvPr id="3074" name="Picture 2" descr="D:\phd\year2\area paper\presentation\JOSM-game-4.png"/>
          <p:cNvPicPr>
            <a:picLocks noChangeAspect="1" noChangeArrowheads="1"/>
          </p:cNvPicPr>
          <p:nvPr/>
        </p:nvPicPr>
        <p:blipFill>
          <a:blip r:embed="rId2"/>
          <a:srcRect b="8990"/>
          <a:stretch>
            <a:fillRect/>
          </a:stretch>
        </p:blipFill>
        <p:spPr bwMode="auto">
          <a:xfrm>
            <a:off x="-381000" y="1143000"/>
            <a:ext cx="3788224" cy="2993011"/>
          </a:xfrm>
          <a:prstGeom prst="rect">
            <a:avLst/>
          </a:prstGeom>
          <a:noFill/>
        </p:spPr>
      </p:pic>
      <p:sp>
        <p:nvSpPr>
          <p:cNvPr id="6" name="Flowchart: Connector 5"/>
          <p:cNvSpPr/>
          <p:nvPr/>
        </p:nvSpPr>
        <p:spPr>
          <a:xfrm>
            <a:off x="4157597" y="3852797"/>
            <a:ext cx="416498" cy="416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 name="Straight Arrow Connector 23"/>
          <p:cNvCxnSpPr>
            <a:stCxn id="6" idx="7"/>
            <a:endCxn id="7" idx="3"/>
          </p:cNvCxnSpPr>
          <p:nvPr/>
        </p:nvCxnSpPr>
        <p:spPr>
          <a:xfrm rot="5400000" flipH="1" flipV="1">
            <a:off x="5232303" y="1922301"/>
            <a:ext cx="1272289" cy="2710695"/>
          </a:xfrm>
          <a:prstGeom prst="straightConnector1">
            <a:avLst/>
          </a:prstGeom>
          <a:ln w="76200" cap="rnd">
            <a:solidFill>
              <a:schemeClr val="bg1"/>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3" name="Multiply 32"/>
          <p:cNvSpPr/>
          <p:nvPr/>
        </p:nvSpPr>
        <p:spPr>
          <a:xfrm>
            <a:off x="7467600" y="25908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endCxn id="6" idx="2"/>
          </p:cNvCxnSpPr>
          <p:nvPr/>
        </p:nvCxnSpPr>
        <p:spPr>
          <a:xfrm>
            <a:off x="3276600" y="3886200"/>
            <a:ext cx="880997" cy="174846"/>
          </a:xfrm>
          <a:prstGeom prst="straightConnector1">
            <a:avLst/>
          </a:prstGeom>
          <a:ln w="76200" cap="rnd">
            <a:solidFill>
              <a:schemeClr val="bg1"/>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6"/>
          </p:cNvCxnSpPr>
          <p:nvPr/>
        </p:nvCxnSpPr>
        <p:spPr>
          <a:xfrm flipV="1">
            <a:off x="7579298" y="1752600"/>
            <a:ext cx="1412302" cy="741649"/>
          </a:xfrm>
          <a:prstGeom prst="straightConnector1">
            <a:avLst/>
          </a:prstGeom>
          <a:ln w="76200" cap="rnd">
            <a:solidFill>
              <a:schemeClr val="bg1"/>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1" name="Multiply 30"/>
          <p:cNvSpPr/>
          <p:nvPr/>
        </p:nvSpPr>
        <p:spPr>
          <a:xfrm>
            <a:off x="4038600" y="25908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5715000" y="25908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7391400" y="43434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y 34"/>
          <p:cNvSpPr/>
          <p:nvPr/>
        </p:nvSpPr>
        <p:spPr>
          <a:xfrm>
            <a:off x="5791200" y="43434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4114800" y="43434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7162800" y="2286000"/>
            <a:ext cx="416498" cy="416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3"/>
          <p:cNvGrpSpPr/>
          <p:nvPr/>
        </p:nvGrpSpPr>
        <p:grpSpPr>
          <a:xfrm>
            <a:off x="3657600" y="2209800"/>
            <a:ext cx="5076174" cy="3384116"/>
            <a:chOff x="5029200" y="1905000"/>
            <a:chExt cx="2743200" cy="1828800"/>
          </a:xfrm>
        </p:grpSpPr>
        <p:sp>
          <p:nvSpPr>
            <p:cNvPr id="8" name="Rectangle 7"/>
            <p:cNvSpPr/>
            <p:nvPr/>
          </p:nvSpPr>
          <p:spPr>
            <a:xfrm>
              <a:off x="5029200" y="1905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5943600" y="1905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5943600" y="28194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a:xfrm>
              <a:off x="5029200" y="28194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6858000" y="1905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6858000" y="28194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Snapping</a:t>
            </a:r>
            <a:endParaRPr lang="en-US" dirty="0"/>
          </a:p>
        </p:txBody>
      </p:sp>
      <p:pic>
        <p:nvPicPr>
          <p:cNvPr id="3074" name="Picture 2" descr="D:\phd\year2\area paper\presentation\JOSM-game-4.png"/>
          <p:cNvPicPr>
            <a:picLocks noChangeAspect="1" noChangeArrowheads="1"/>
          </p:cNvPicPr>
          <p:nvPr/>
        </p:nvPicPr>
        <p:blipFill>
          <a:blip r:embed="rId2"/>
          <a:srcRect b="8990"/>
          <a:stretch>
            <a:fillRect/>
          </a:stretch>
        </p:blipFill>
        <p:spPr bwMode="auto">
          <a:xfrm>
            <a:off x="-381000" y="1143000"/>
            <a:ext cx="3788224" cy="2993011"/>
          </a:xfrm>
          <a:prstGeom prst="rect">
            <a:avLst/>
          </a:prstGeom>
          <a:noFill/>
        </p:spPr>
      </p:pic>
      <p:sp>
        <p:nvSpPr>
          <p:cNvPr id="6" name="Flowchart: Connector 5"/>
          <p:cNvSpPr/>
          <p:nvPr/>
        </p:nvSpPr>
        <p:spPr>
          <a:xfrm>
            <a:off x="4343400" y="4572000"/>
            <a:ext cx="416498" cy="416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4" name="Straight Arrow Connector 23"/>
          <p:cNvCxnSpPr>
            <a:stCxn id="6" idx="7"/>
            <a:endCxn id="7" idx="3"/>
          </p:cNvCxnSpPr>
          <p:nvPr/>
        </p:nvCxnSpPr>
        <p:spPr>
          <a:xfrm rot="5400000" flipH="1" flipV="1">
            <a:off x="5499003" y="2374803"/>
            <a:ext cx="1458092" cy="3058292"/>
          </a:xfrm>
          <a:prstGeom prst="straightConnector1">
            <a:avLst/>
          </a:prstGeom>
          <a:ln w="76200" cap="rnd">
            <a:solidFill>
              <a:schemeClr val="bg1"/>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6" idx="2"/>
          </p:cNvCxnSpPr>
          <p:nvPr/>
        </p:nvCxnSpPr>
        <p:spPr>
          <a:xfrm>
            <a:off x="3581400" y="4267200"/>
            <a:ext cx="762000" cy="513049"/>
          </a:xfrm>
          <a:prstGeom prst="straightConnector1">
            <a:avLst/>
          </a:prstGeom>
          <a:ln w="76200" cap="rnd">
            <a:solidFill>
              <a:schemeClr val="bg1"/>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077200" y="1905001"/>
            <a:ext cx="1066800" cy="990599"/>
          </a:xfrm>
          <a:prstGeom prst="straightConnector1">
            <a:avLst/>
          </a:prstGeom>
          <a:ln w="76200" cap="rnd">
            <a:solidFill>
              <a:schemeClr val="bg1"/>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7" name="Flowchart: Connector 6"/>
          <p:cNvSpPr/>
          <p:nvPr/>
        </p:nvSpPr>
        <p:spPr>
          <a:xfrm>
            <a:off x="7696200" y="2819400"/>
            <a:ext cx="416498" cy="416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Multiply 30"/>
          <p:cNvSpPr/>
          <p:nvPr/>
        </p:nvSpPr>
        <p:spPr>
          <a:xfrm>
            <a:off x="4038600" y="25908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5715000" y="25908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7391400" y="43434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y 34"/>
          <p:cNvSpPr/>
          <p:nvPr/>
        </p:nvSpPr>
        <p:spPr>
          <a:xfrm>
            <a:off x="5791200" y="43434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4114800" y="43434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7467600" y="2590800"/>
            <a:ext cx="846030" cy="846030"/>
          </a:xfrm>
          <a:prstGeom prst="mathMultiply">
            <a:avLst>
              <a:gd name="adj1" fmla="val 10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157597" y="3852797"/>
            <a:ext cx="416498" cy="416498"/>
          </a:xfrm>
          <a:prstGeom prst="flowChartConnector">
            <a:avLst/>
          </a:prstGeom>
          <a:solidFill>
            <a:schemeClr val="tx1">
              <a:lumMod val="50000"/>
            </a:schemeClr>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8" name="Straight Arrow Connector 37"/>
          <p:cNvCxnSpPr>
            <a:endCxn id="37" idx="2"/>
          </p:cNvCxnSpPr>
          <p:nvPr/>
        </p:nvCxnSpPr>
        <p:spPr>
          <a:xfrm>
            <a:off x="3276600" y="3886200"/>
            <a:ext cx="880997" cy="174846"/>
          </a:xfrm>
          <a:prstGeom prst="straightConnector1">
            <a:avLst/>
          </a:prstGeom>
          <a:ln w="76200" cap="rnd">
            <a:solidFill>
              <a:schemeClr val="tx1">
                <a:lumMod val="50000"/>
              </a:schemeClr>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0" idx="6"/>
          </p:cNvCxnSpPr>
          <p:nvPr/>
        </p:nvCxnSpPr>
        <p:spPr>
          <a:xfrm flipV="1">
            <a:off x="7579298" y="1752600"/>
            <a:ext cx="1412302" cy="741649"/>
          </a:xfrm>
          <a:prstGeom prst="straightConnector1">
            <a:avLst/>
          </a:prstGeom>
          <a:ln w="76200" cap="rnd">
            <a:solidFill>
              <a:schemeClr val="tx1">
                <a:lumMod val="50000"/>
              </a:schemeClr>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0" name="Flowchart: Connector 39"/>
          <p:cNvSpPr/>
          <p:nvPr/>
        </p:nvSpPr>
        <p:spPr>
          <a:xfrm>
            <a:off x="7162800" y="2286000"/>
            <a:ext cx="416498" cy="416498"/>
          </a:xfrm>
          <a:prstGeom prst="flowChartConnector">
            <a:avLst/>
          </a:prstGeom>
          <a:solidFill>
            <a:schemeClr val="tx1">
              <a:lumMod val="50000"/>
            </a:schemeClr>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1" name="Straight Arrow Connector 40"/>
          <p:cNvCxnSpPr/>
          <p:nvPr/>
        </p:nvCxnSpPr>
        <p:spPr>
          <a:xfrm rot="5400000" flipH="1" flipV="1">
            <a:off x="5232303" y="1922301"/>
            <a:ext cx="1272289" cy="2710695"/>
          </a:xfrm>
          <a:prstGeom prst="straightConnector1">
            <a:avLst/>
          </a:prstGeom>
          <a:ln w="76200" cap="rnd">
            <a:solidFill>
              <a:schemeClr val="tx1">
                <a:lumMod val="50000"/>
              </a:schemeClr>
            </a:solidFill>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rot="4440297">
            <a:off x="4057143" y="4149907"/>
            <a:ext cx="796976" cy="480660"/>
          </a:xfrm>
          <a:prstGeom prst="rightArrow">
            <a:avLst>
              <a:gd name="adj1" fmla="val 24009"/>
              <a:gd name="adj2" fmla="val 10556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2523532">
            <a:off x="7232310" y="2479263"/>
            <a:ext cx="770688" cy="503817"/>
          </a:xfrm>
          <a:prstGeom prst="rightArrow">
            <a:avLst>
              <a:gd name="adj1" fmla="val 24009"/>
              <a:gd name="adj2" fmla="val 10556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 Rules for Snapping (Localization)</a:t>
            </a:r>
            <a:endParaRPr lang="en-US" dirty="0"/>
          </a:p>
        </p:txBody>
      </p:sp>
      <p:pic>
        <p:nvPicPr>
          <p:cNvPr id="4" name="Content Placeholder 3" descr="snapping-formulas.jpg"/>
          <p:cNvPicPr>
            <a:picLocks noGrp="1" noChangeAspect="1"/>
          </p:cNvPicPr>
          <p:nvPr>
            <p:ph idx="1"/>
          </p:nvPr>
        </p:nvPicPr>
        <p:blipFill>
          <a:blip r:embed="rId2"/>
          <a:srcRect t="-40135" b="-40135"/>
          <a:stretch>
            <a:fillRect/>
          </a:stretch>
        </p:blipFill>
        <p:spPr>
          <a:xfrm>
            <a:off x="685800" y="2546724"/>
            <a:ext cx="7848600" cy="4539876"/>
          </a:xfrm>
        </p:spPr>
      </p:pic>
      <p:pic>
        <p:nvPicPr>
          <p:cNvPr id="5" name="Picture 4" descr="snapping-english.jpg"/>
          <p:cNvPicPr>
            <a:picLocks noChangeAspect="1"/>
          </p:cNvPicPr>
          <p:nvPr/>
        </p:nvPicPr>
        <p:blipFill>
          <a:blip r:embed="rId3"/>
          <a:stretch>
            <a:fillRect/>
          </a:stretch>
        </p:blipFill>
        <p:spPr>
          <a:xfrm>
            <a:off x="630172" y="1752600"/>
            <a:ext cx="7929409"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Rules for Capturing</a:t>
            </a:r>
            <a:endParaRPr lang="en-US" dirty="0"/>
          </a:p>
        </p:txBody>
      </p:sp>
      <p:pic>
        <p:nvPicPr>
          <p:cNvPr id="5" name="Picture 4" descr="capturing-hard-formulas.jpg"/>
          <p:cNvPicPr>
            <a:picLocks noChangeAspect="1"/>
          </p:cNvPicPr>
          <p:nvPr/>
        </p:nvPicPr>
        <p:blipFill>
          <a:blip r:embed="rId2"/>
          <a:stretch>
            <a:fillRect/>
          </a:stretch>
        </p:blipFill>
        <p:spPr>
          <a:xfrm>
            <a:off x="1066800" y="3733800"/>
            <a:ext cx="6629400" cy="2617714"/>
          </a:xfrm>
          <a:prstGeom prst="rect">
            <a:avLst/>
          </a:prstGeom>
        </p:spPr>
      </p:pic>
      <p:pic>
        <p:nvPicPr>
          <p:cNvPr id="7" name="Picture 6" descr="capture-hard-english.jpg"/>
          <p:cNvPicPr>
            <a:picLocks noChangeAspect="1"/>
          </p:cNvPicPr>
          <p:nvPr/>
        </p:nvPicPr>
        <p:blipFill>
          <a:blip r:embed="rId3"/>
          <a:srcRect b="57471"/>
          <a:stretch>
            <a:fillRect/>
          </a:stretch>
        </p:blipFill>
        <p:spPr>
          <a:xfrm>
            <a:off x="1066800" y="1484155"/>
            <a:ext cx="6629400" cy="1020906"/>
          </a:xfrm>
          <a:prstGeom prst="rect">
            <a:avLst/>
          </a:prstGeom>
        </p:spPr>
      </p:pic>
      <p:pic>
        <p:nvPicPr>
          <p:cNvPr id="8" name="Picture 7" descr="capture-hard-english.jpg"/>
          <p:cNvPicPr>
            <a:picLocks noChangeAspect="1"/>
          </p:cNvPicPr>
          <p:nvPr/>
        </p:nvPicPr>
        <p:blipFill>
          <a:blip r:embed="rId3"/>
          <a:srcRect t="68966"/>
          <a:stretch>
            <a:fillRect/>
          </a:stretch>
        </p:blipFill>
        <p:spPr>
          <a:xfrm>
            <a:off x="1066800" y="2514600"/>
            <a:ext cx="6629400" cy="745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Soft Rules for Capturing</a:t>
            </a:r>
            <a:endParaRPr lang="en-US" dirty="0"/>
          </a:p>
        </p:txBody>
      </p:sp>
      <p:pic>
        <p:nvPicPr>
          <p:cNvPr id="4" name="Content Placeholder 3" descr="capture-english.jpg"/>
          <p:cNvPicPr>
            <a:picLocks noGrp="1" noChangeAspect="1"/>
          </p:cNvPicPr>
          <p:nvPr>
            <p:ph idx="1"/>
          </p:nvPr>
        </p:nvPicPr>
        <p:blipFill>
          <a:blip r:embed="rId2"/>
          <a:srcRect t="-70166" b="-70166"/>
          <a:stretch>
            <a:fillRect/>
          </a:stretch>
        </p:blipFill>
        <p:spPr>
          <a:xfrm>
            <a:off x="685800" y="304800"/>
            <a:ext cx="7772400" cy="4495800"/>
          </a:xfrm>
        </p:spPr>
      </p:pic>
      <p:pic>
        <p:nvPicPr>
          <p:cNvPr id="5" name="Picture 4" descr="capture-formulas.jpg"/>
          <p:cNvPicPr>
            <a:picLocks noChangeAspect="1"/>
          </p:cNvPicPr>
          <p:nvPr/>
        </p:nvPicPr>
        <p:blipFill>
          <a:blip r:embed="rId3"/>
          <a:stretch>
            <a:fillRect/>
          </a:stretch>
        </p:blipFill>
        <p:spPr>
          <a:xfrm>
            <a:off x="685800" y="3886201"/>
            <a:ext cx="7816296" cy="2663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Baseline</a:t>
            </a:r>
          </a:p>
          <a:p>
            <a:pPr lvl="1"/>
            <a:r>
              <a:rPr lang="en-US" dirty="0" smtClean="0"/>
              <a:t>Snap to nearest 3 meter cell</a:t>
            </a:r>
          </a:p>
          <a:p>
            <a:pPr lvl="1"/>
            <a:r>
              <a:rPr lang="en-US" dirty="0" smtClean="0"/>
              <a:t>If A next to B on A's territory, A captures B</a:t>
            </a:r>
          </a:p>
          <a:p>
            <a:pPr lvl="1"/>
            <a:r>
              <a:rPr lang="en-US" dirty="0" smtClean="0"/>
              <a:t>Expect high recall, low precision</a:t>
            </a:r>
          </a:p>
          <a:p>
            <a:r>
              <a:rPr lang="en-US" dirty="0" err="1" smtClean="0">
                <a:solidFill>
                  <a:srgbClr val="FFFF00"/>
                </a:solidFill>
              </a:rPr>
              <a:t>Baseline+States</a:t>
            </a:r>
            <a:endParaRPr lang="en-US" dirty="0" smtClean="0">
              <a:solidFill>
                <a:srgbClr val="FFFF00"/>
              </a:solidFill>
            </a:endParaRPr>
          </a:p>
          <a:p>
            <a:pPr lvl="1"/>
            <a:r>
              <a:rPr lang="en-US" dirty="0" smtClean="0"/>
              <a:t>Like baseline, but keep memory of players state {captured, not captured}</a:t>
            </a:r>
          </a:p>
          <a:p>
            <a:pPr lvl="1"/>
            <a:r>
              <a:rPr lang="en-US" dirty="0" smtClean="0"/>
              <a:t>Expect better precision, possibly lower recall</a:t>
            </a:r>
          </a:p>
          <a:p>
            <a:r>
              <a:rPr lang="en-US" dirty="0" smtClean="0">
                <a:solidFill>
                  <a:srgbClr val="FFFF00"/>
                </a:solidFill>
              </a:rPr>
              <a:t>2-Stage Markov Logic Model</a:t>
            </a:r>
          </a:p>
          <a:p>
            <a:pPr lvl="1"/>
            <a:r>
              <a:rPr lang="en-US" dirty="0" smtClean="0"/>
              <a:t>Find most likely explanation using ML theory about location</a:t>
            </a:r>
          </a:p>
          <a:p>
            <a:pPr lvl="1"/>
            <a:r>
              <a:rPr lang="en-US" dirty="0" smtClean="0"/>
              <a:t>Use as input to ML theory about capture</a:t>
            </a:r>
          </a:p>
          <a:p>
            <a:r>
              <a:rPr lang="en-US" dirty="0" smtClean="0">
                <a:solidFill>
                  <a:srgbClr val="FFFF00"/>
                </a:solidFill>
              </a:rPr>
              <a:t>Unified Markov Logic Model</a:t>
            </a:r>
          </a:p>
          <a:p>
            <a:pPr lvl="1"/>
            <a:r>
              <a:rPr lang="en-US" dirty="0" smtClean="0"/>
              <a:t>Find most likely explanation using entire axiom set</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The Flag Dataset</a:t>
            </a:r>
            <a:endParaRPr lang="en-US" dirty="0"/>
          </a:p>
        </p:txBody>
      </p:sp>
      <p:sp>
        <p:nvSpPr>
          <p:cNvPr id="3" name="Content Placeholder 2"/>
          <p:cNvSpPr>
            <a:spLocks noGrp="1"/>
          </p:cNvSpPr>
          <p:nvPr>
            <p:ph idx="1"/>
          </p:nvPr>
        </p:nvSpPr>
        <p:spPr>
          <a:xfrm>
            <a:off x="685800" y="1600200"/>
            <a:ext cx="7772400" cy="2057400"/>
          </a:xfrm>
        </p:spPr>
        <p:txBody>
          <a:bodyPr>
            <a:normAutofit fontScale="92500" lnSpcReduction="10000"/>
          </a:bodyPr>
          <a:lstStyle/>
          <a:p>
            <a:r>
              <a:rPr lang="en-US" dirty="0" smtClean="0"/>
              <a:t>3 games</a:t>
            </a:r>
          </a:p>
          <a:p>
            <a:r>
              <a:rPr lang="en-US" dirty="0" smtClean="0"/>
              <a:t>2 teams, 7 players each</a:t>
            </a:r>
          </a:p>
          <a:p>
            <a:r>
              <a:rPr lang="en-US" dirty="0" smtClean="0"/>
              <a:t>GPS data logged each second</a:t>
            </a:r>
          </a:p>
          <a:p>
            <a:r>
              <a:rPr lang="en-US" dirty="0" smtClean="0"/>
              <a:t>Games are 4, 14, and 17 minutes long</a:t>
            </a:r>
          </a:p>
        </p:txBody>
      </p:sp>
      <p:graphicFrame>
        <p:nvGraphicFramePr>
          <p:cNvPr id="6" name="Table 5"/>
          <p:cNvGraphicFramePr>
            <a:graphicFrameLocks noGrp="1"/>
          </p:cNvGraphicFramePr>
          <p:nvPr/>
        </p:nvGraphicFramePr>
        <p:xfrm>
          <a:off x="762000" y="3840480"/>
          <a:ext cx="7848600" cy="2768599"/>
        </p:xfrm>
        <a:graphic>
          <a:graphicData uri="http://schemas.openxmlformats.org/drawingml/2006/table">
            <a:tbl>
              <a:tblPr firstRow="1" bandRow="1">
                <a:tableStyleId>{AF606853-7671-496A-8E4F-DF71F8EC918B}</a:tableStyleId>
              </a:tblPr>
              <a:tblGrid>
                <a:gridCol w="1385047"/>
                <a:gridCol w="1692835"/>
                <a:gridCol w="1692835"/>
                <a:gridCol w="1508164"/>
                <a:gridCol w="1569719"/>
              </a:tblGrid>
              <a:tr h="396240">
                <a:tc>
                  <a:txBody>
                    <a:bodyPr/>
                    <a:lstStyle/>
                    <a:p>
                      <a:endParaRPr lang="en-US" sz="1800" dirty="0"/>
                    </a:p>
                  </a:txBody>
                  <a:tcPr anchor="ctr">
                    <a:solidFill>
                      <a:schemeClr val="bg1">
                        <a:lumMod val="65000"/>
                        <a:lumOff val="35000"/>
                      </a:schemeClr>
                    </a:solidFill>
                  </a:tcPr>
                </a:tc>
                <a:tc>
                  <a:txBody>
                    <a:bodyPr/>
                    <a:lstStyle/>
                    <a:p>
                      <a:pPr algn="ctr"/>
                      <a:r>
                        <a:rPr lang="en-US" sz="1800" dirty="0" smtClean="0"/>
                        <a:t>length of game</a:t>
                      </a:r>
                      <a:r>
                        <a:rPr lang="en-US" sz="1800" baseline="0" dirty="0" smtClean="0"/>
                        <a:t> (minutes)</a:t>
                      </a:r>
                      <a:endParaRPr lang="en-US" sz="1800" dirty="0" smtClean="0"/>
                    </a:p>
                  </a:txBody>
                  <a:tcPr anchor="ctr">
                    <a:solidFill>
                      <a:schemeClr val="bg1">
                        <a:lumMod val="65000"/>
                        <a:lumOff val="35000"/>
                      </a:schemeClr>
                    </a:solidFill>
                  </a:tcPr>
                </a:tc>
                <a:tc>
                  <a:txBody>
                    <a:bodyPr/>
                    <a:lstStyle/>
                    <a:p>
                      <a:pPr algn="ctr"/>
                      <a:r>
                        <a:rPr lang="en-US" sz="1800" dirty="0" smtClean="0"/>
                        <a:t># GPS readings</a:t>
                      </a:r>
                      <a:endParaRPr lang="en-US" sz="1800" dirty="0"/>
                    </a:p>
                  </a:txBody>
                  <a:tcPr anchor="ctr">
                    <a:solidFill>
                      <a:schemeClr val="bg1">
                        <a:lumMod val="65000"/>
                        <a:lumOff val="35000"/>
                      </a:schemeClr>
                    </a:solidFill>
                  </a:tcPr>
                </a:tc>
                <a:tc>
                  <a:txBody>
                    <a:bodyPr/>
                    <a:lstStyle/>
                    <a:p>
                      <a:pPr algn="ctr"/>
                      <a:r>
                        <a:rPr lang="en-US" sz="1800" dirty="0" smtClean="0"/>
                        <a:t># Captures</a:t>
                      </a:r>
                      <a:endParaRPr lang="en-US" sz="1800" dirty="0"/>
                    </a:p>
                  </a:txBody>
                  <a:tcPr anchor="ctr">
                    <a:solidFill>
                      <a:schemeClr val="bg1">
                        <a:lumMod val="65000"/>
                        <a:lumOff val="35000"/>
                      </a:schemeClr>
                    </a:solidFill>
                  </a:tcPr>
                </a:tc>
                <a:tc>
                  <a:txBody>
                    <a:bodyPr/>
                    <a:lstStyle/>
                    <a:p>
                      <a:pPr algn="ctr"/>
                      <a:r>
                        <a:rPr lang="en-US" sz="1800" smtClean="0"/>
                        <a:t>#</a:t>
                      </a:r>
                      <a:r>
                        <a:rPr lang="en-US" sz="1800" baseline="0" smtClean="0"/>
                        <a:t> </a:t>
                      </a:r>
                      <a:r>
                        <a:rPr lang="en-US" sz="1800" smtClean="0"/>
                        <a:t>Frees</a:t>
                      </a:r>
                      <a:endParaRPr lang="en-US" sz="1800" dirty="0"/>
                    </a:p>
                  </a:txBody>
                  <a:tcPr anchor="ctr">
                    <a:solidFill>
                      <a:schemeClr val="bg1">
                        <a:lumMod val="65000"/>
                        <a:lumOff val="35000"/>
                      </a:schemeClr>
                    </a:solidFill>
                  </a:tcPr>
                </a:tc>
              </a:tr>
              <a:tr h="370840">
                <a:tc>
                  <a:txBody>
                    <a:bodyPr/>
                    <a:lstStyle/>
                    <a:p>
                      <a:r>
                        <a:rPr lang="en-US" sz="1800" dirty="0" smtClean="0"/>
                        <a:t>Game 1</a:t>
                      </a:r>
                      <a:endParaRPr lang="en-US" sz="1800" dirty="0"/>
                    </a:p>
                  </a:txBody>
                  <a:tcPr anchor="ctr"/>
                </a:tc>
                <a:tc>
                  <a:txBody>
                    <a:bodyPr/>
                    <a:lstStyle/>
                    <a:p>
                      <a:pPr algn="r"/>
                      <a:r>
                        <a:rPr lang="en-US" sz="1800" dirty="0" smtClean="0"/>
                        <a:t>16</a:t>
                      </a:r>
                    </a:p>
                  </a:txBody>
                  <a:tcPr anchor="ctr"/>
                </a:tc>
                <a:tc>
                  <a:txBody>
                    <a:bodyPr/>
                    <a:lstStyle/>
                    <a:p>
                      <a:pPr algn="r"/>
                      <a:r>
                        <a:rPr lang="en-US" sz="1800" dirty="0" smtClean="0"/>
                        <a:t>13,412</a:t>
                      </a:r>
                    </a:p>
                  </a:txBody>
                  <a:tcPr anchor="ctr"/>
                </a:tc>
                <a:tc>
                  <a:txBody>
                    <a:bodyPr/>
                    <a:lstStyle/>
                    <a:p>
                      <a:pPr algn="r"/>
                      <a:r>
                        <a:rPr lang="en-US" sz="1800" dirty="0" smtClean="0"/>
                        <a:t>2</a:t>
                      </a:r>
                      <a:endParaRPr lang="en-US" sz="1800" dirty="0"/>
                    </a:p>
                  </a:txBody>
                  <a:tcPr anchor="ctr"/>
                </a:tc>
                <a:tc>
                  <a:txBody>
                    <a:bodyPr/>
                    <a:lstStyle/>
                    <a:p>
                      <a:pPr algn="r"/>
                      <a:r>
                        <a:rPr lang="en-US" sz="1800" dirty="0" smtClean="0"/>
                        <a:t>2</a:t>
                      </a:r>
                      <a:endParaRPr lang="en-US" sz="1800" dirty="0"/>
                    </a:p>
                  </a:txBody>
                  <a:tcPr anchor="ctr"/>
                </a:tc>
              </a:tr>
              <a:tr h="370840">
                <a:tc>
                  <a:txBody>
                    <a:bodyPr/>
                    <a:lstStyle/>
                    <a:p>
                      <a:r>
                        <a:rPr lang="en-US" sz="1800" dirty="0" smtClean="0"/>
                        <a:t>Game 2</a:t>
                      </a:r>
                      <a:endParaRPr lang="en-US" sz="1800" dirty="0"/>
                    </a:p>
                  </a:txBody>
                  <a:tcPr anchor="ctr"/>
                </a:tc>
                <a:tc>
                  <a:txBody>
                    <a:bodyPr/>
                    <a:lstStyle/>
                    <a:p>
                      <a:pPr algn="r"/>
                      <a:r>
                        <a:rPr lang="en-US" sz="1800" dirty="0" smtClean="0"/>
                        <a:t>17</a:t>
                      </a:r>
                      <a:endParaRPr lang="en-US" sz="1800" dirty="0"/>
                    </a:p>
                  </a:txBody>
                  <a:tcPr anchor="ctr"/>
                </a:tc>
                <a:tc>
                  <a:txBody>
                    <a:bodyPr/>
                    <a:lstStyle/>
                    <a:p>
                      <a:pPr algn="r"/>
                      <a:r>
                        <a:rPr lang="en-US" sz="1800" dirty="0" smtClean="0"/>
                        <a:t>14,400</a:t>
                      </a:r>
                      <a:endParaRPr lang="en-US" sz="1800" dirty="0"/>
                    </a:p>
                  </a:txBody>
                  <a:tcPr anchor="ctr"/>
                </a:tc>
                <a:tc>
                  <a:txBody>
                    <a:bodyPr/>
                    <a:lstStyle/>
                    <a:p>
                      <a:pPr algn="r"/>
                      <a:r>
                        <a:rPr lang="en-US" sz="1800" dirty="0" smtClean="0"/>
                        <a:t>2</a:t>
                      </a:r>
                      <a:endParaRPr lang="en-US" sz="1800" dirty="0"/>
                    </a:p>
                  </a:txBody>
                  <a:tcPr anchor="ctr"/>
                </a:tc>
                <a:tc>
                  <a:txBody>
                    <a:bodyPr/>
                    <a:lstStyle/>
                    <a:p>
                      <a:pPr algn="r"/>
                      <a:r>
                        <a:rPr lang="en-US" sz="1800" dirty="0" smtClean="0"/>
                        <a:t>2</a:t>
                      </a:r>
                      <a:endParaRPr lang="en-US" sz="1800" dirty="0"/>
                    </a:p>
                  </a:txBody>
                  <a:tcPr anchor="ctr"/>
                </a:tc>
              </a:tr>
              <a:tr h="370840">
                <a:tc>
                  <a:txBody>
                    <a:bodyPr/>
                    <a:lstStyle/>
                    <a:p>
                      <a:r>
                        <a:rPr lang="en-US" sz="1800" dirty="0" smtClean="0"/>
                        <a:t>Game 3</a:t>
                      </a:r>
                      <a:endParaRPr lang="en-US" sz="1800" dirty="0"/>
                    </a:p>
                  </a:txBody>
                  <a:tcPr anchor="ctr"/>
                </a:tc>
                <a:tc>
                  <a:txBody>
                    <a:bodyPr/>
                    <a:lstStyle/>
                    <a:p>
                      <a:pPr algn="r"/>
                      <a:r>
                        <a:rPr lang="en-US" sz="1800" dirty="0" smtClean="0"/>
                        <a:t>4</a:t>
                      </a:r>
                      <a:endParaRPr lang="en-US" sz="1800" dirty="0"/>
                    </a:p>
                  </a:txBody>
                  <a:tcPr anchor="ctr"/>
                </a:tc>
                <a:tc>
                  <a:txBody>
                    <a:bodyPr/>
                    <a:lstStyle/>
                    <a:p>
                      <a:pPr algn="r"/>
                      <a:r>
                        <a:rPr lang="en-US" sz="1800" dirty="0" smtClean="0"/>
                        <a:t>3,472</a:t>
                      </a:r>
                      <a:endParaRPr lang="en-US" sz="1800" dirty="0"/>
                    </a:p>
                  </a:txBody>
                  <a:tcPr anchor="ctr"/>
                </a:tc>
                <a:tc>
                  <a:txBody>
                    <a:bodyPr/>
                    <a:lstStyle/>
                    <a:p>
                      <a:pPr algn="r"/>
                      <a:r>
                        <a:rPr lang="en-US" sz="1800" dirty="0" smtClean="0"/>
                        <a:t>6</a:t>
                      </a:r>
                      <a:endParaRPr lang="en-US" sz="1800" dirty="0"/>
                    </a:p>
                  </a:txBody>
                  <a:tcPr anchor="ctr"/>
                </a:tc>
                <a:tc>
                  <a:txBody>
                    <a:bodyPr/>
                    <a:lstStyle/>
                    <a:p>
                      <a:pPr algn="r"/>
                      <a:r>
                        <a:rPr lang="en-US" sz="1800" dirty="0" smtClean="0"/>
                        <a:t>0</a:t>
                      </a:r>
                      <a:endParaRPr lang="en-US" sz="1800" dirty="0"/>
                    </a:p>
                  </a:txBody>
                  <a:tcPr anchor="ctr"/>
                </a:tc>
              </a:tr>
              <a:tr h="370840">
                <a:tc>
                  <a:txBody>
                    <a:bodyPr/>
                    <a:lstStyle/>
                    <a:p>
                      <a:r>
                        <a:rPr lang="en-US" sz="1800" dirty="0" smtClean="0"/>
                        <a:t>Game 4</a:t>
                      </a:r>
                      <a:endParaRPr lang="en-US" sz="1800" dirty="0"/>
                    </a:p>
                  </a:txBody>
                  <a:tcPr anchor="ctr"/>
                </a:tc>
                <a:tc>
                  <a:txBody>
                    <a:bodyPr/>
                    <a:lstStyle/>
                    <a:p>
                      <a:pPr algn="r"/>
                      <a:r>
                        <a:rPr lang="en-US" sz="1800" dirty="0" smtClean="0"/>
                        <a:t>12</a:t>
                      </a:r>
                      <a:endParaRPr lang="en-US" sz="1800" dirty="0"/>
                    </a:p>
                  </a:txBody>
                  <a:tcPr anchor="ctr"/>
                </a:tc>
                <a:tc>
                  <a:txBody>
                    <a:bodyPr/>
                    <a:lstStyle/>
                    <a:p>
                      <a:pPr algn="r"/>
                      <a:r>
                        <a:rPr lang="en-US" sz="1800" dirty="0" smtClean="0"/>
                        <a:t>10,450</a:t>
                      </a:r>
                      <a:endParaRPr lang="en-US" sz="1800" dirty="0"/>
                    </a:p>
                  </a:txBody>
                  <a:tcPr anchor="ctr"/>
                </a:tc>
                <a:tc>
                  <a:txBody>
                    <a:bodyPr/>
                    <a:lstStyle/>
                    <a:p>
                      <a:pPr algn="r"/>
                      <a:r>
                        <a:rPr lang="en-US" sz="1800" dirty="0" smtClean="0"/>
                        <a:t>3</a:t>
                      </a:r>
                      <a:endParaRPr lang="en-US" sz="1800" dirty="0"/>
                    </a:p>
                  </a:txBody>
                  <a:tcPr anchor="ctr"/>
                </a:tc>
                <a:tc>
                  <a:txBody>
                    <a:bodyPr/>
                    <a:lstStyle/>
                    <a:p>
                      <a:pPr algn="r"/>
                      <a:r>
                        <a:rPr lang="en-US" sz="1800" dirty="0" smtClean="0"/>
                        <a:t>1</a:t>
                      </a:r>
                      <a:endParaRPr lang="en-US" sz="1800" dirty="0"/>
                    </a:p>
                  </a:txBody>
                  <a:tcPr anchor="ctr"/>
                </a:tc>
              </a:tr>
              <a:tr h="370840">
                <a:tc>
                  <a:txBody>
                    <a:bodyPr/>
                    <a:lstStyle/>
                    <a:p>
                      <a:r>
                        <a:rPr lang="en-US" sz="1800" dirty="0" smtClean="0"/>
                        <a:t>Total</a:t>
                      </a:r>
                      <a:endParaRPr lang="en-US" sz="1800" b="1" dirty="0"/>
                    </a:p>
                  </a:txBody>
                  <a:tcPr anchor="ctr"/>
                </a:tc>
                <a:tc>
                  <a:txBody>
                    <a:bodyPr/>
                    <a:lstStyle/>
                    <a:p>
                      <a:pPr algn="r"/>
                      <a:r>
                        <a:rPr lang="en-US" sz="1800" b="1" dirty="0" smtClean="0"/>
                        <a:t>49</a:t>
                      </a:r>
                    </a:p>
                  </a:txBody>
                  <a:tcPr anchor="ctr"/>
                </a:tc>
                <a:tc>
                  <a:txBody>
                    <a:bodyPr/>
                    <a:lstStyle/>
                    <a:p>
                      <a:pPr algn="r"/>
                      <a:r>
                        <a:rPr lang="en-US" sz="1800" dirty="0" smtClean="0"/>
                        <a:t>31,284</a:t>
                      </a:r>
                      <a:endParaRPr lang="en-US" sz="1800" b="1" dirty="0" smtClean="0"/>
                    </a:p>
                  </a:txBody>
                  <a:tcPr anchor="ctr"/>
                </a:tc>
                <a:tc>
                  <a:txBody>
                    <a:bodyPr/>
                    <a:lstStyle/>
                    <a:p>
                      <a:pPr algn="r"/>
                      <a:r>
                        <a:rPr lang="en-US" sz="1800" dirty="0" smtClean="0"/>
                        <a:t>10</a:t>
                      </a:r>
                      <a:endParaRPr lang="en-US" sz="1800" b="1" dirty="0"/>
                    </a:p>
                  </a:txBody>
                  <a:tcPr anchor="ctr"/>
                </a:tc>
                <a:tc>
                  <a:txBody>
                    <a:bodyPr/>
                    <a:lstStyle/>
                    <a:p>
                      <a:pPr algn="r"/>
                      <a:r>
                        <a:rPr lang="en-US" sz="1800" b="1" dirty="0" smtClean="0"/>
                        <a:t>5</a:t>
                      </a:r>
                      <a:endParaRPr lang="en-US" sz="1800" b="1" dirty="0"/>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Recognizing Captures</a:t>
            </a:r>
            <a:endParaRPr lang="en-US" dirty="0"/>
          </a:p>
        </p:txBody>
      </p:sp>
      <p:pic>
        <p:nvPicPr>
          <p:cNvPr id="4" name="Picture 3" descr="ctp-results.jpg"/>
          <p:cNvPicPr>
            <a:picLocks noChangeAspect="1"/>
          </p:cNvPicPr>
          <p:nvPr/>
        </p:nvPicPr>
        <p:blipFill>
          <a:blip r:embed="rId2"/>
          <a:stretch>
            <a:fillRect/>
          </a:stretch>
        </p:blipFill>
        <p:spPr>
          <a:xfrm>
            <a:off x="76200" y="2209800"/>
            <a:ext cx="8915400" cy="2928240"/>
          </a:xfrm>
          <a:prstGeom prst="rect">
            <a:avLst/>
          </a:prstGeom>
        </p:spPr>
      </p:pic>
      <p:sp>
        <p:nvSpPr>
          <p:cNvPr id="5" name="TextBox 4"/>
          <p:cNvSpPr txBox="1"/>
          <p:nvPr/>
        </p:nvSpPr>
        <p:spPr>
          <a:xfrm>
            <a:off x="2819400" y="5715000"/>
            <a:ext cx="5867400" cy="461665"/>
          </a:xfrm>
          <a:prstGeom prst="rect">
            <a:avLst/>
          </a:prstGeom>
          <a:noFill/>
        </p:spPr>
        <p:txBody>
          <a:bodyPr wrap="square" rtlCol="0">
            <a:spAutoFit/>
          </a:bodyPr>
          <a:lstStyle/>
          <a:p>
            <a:r>
              <a:rPr lang="en-US" dirty="0" err="1" smtClean="0"/>
              <a:t>Sadilek</a:t>
            </a:r>
            <a:r>
              <a:rPr lang="en-US" dirty="0" smtClean="0"/>
              <a:t> &amp; Kautz AAAI 2010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Route Prediction</a:t>
            </a:r>
            <a:endParaRPr lang="en-US" dirty="0"/>
          </a:p>
        </p:txBody>
      </p:sp>
      <p:sp>
        <p:nvSpPr>
          <p:cNvPr id="3" name="Content Placeholder 2"/>
          <p:cNvSpPr>
            <a:spLocks noGrp="1"/>
          </p:cNvSpPr>
          <p:nvPr>
            <p:ph idx="1"/>
          </p:nvPr>
        </p:nvSpPr>
        <p:spPr>
          <a:xfrm>
            <a:off x="762000" y="1600200"/>
            <a:ext cx="7772400" cy="4495800"/>
          </a:xfrm>
        </p:spPr>
        <p:txBody>
          <a:bodyPr>
            <a:normAutofit lnSpcReduction="10000"/>
          </a:bodyPr>
          <a:lstStyle/>
          <a:p>
            <a:r>
              <a:rPr lang="en-US" dirty="0" smtClean="0"/>
              <a:t>Given a user's GPS history and current GPS data, infer</a:t>
            </a:r>
          </a:p>
          <a:p>
            <a:pPr lvl="1"/>
            <a:r>
              <a:rPr lang="en-US" dirty="0" smtClean="0"/>
              <a:t>The user's </a:t>
            </a:r>
            <a:r>
              <a:rPr lang="en-US" dirty="0" smtClean="0">
                <a:solidFill>
                  <a:srgbClr val="FFFF00"/>
                </a:solidFill>
              </a:rPr>
              <a:t>destination</a:t>
            </a:r>
          </a:p>
          <a:p>
            <a:pPr lvl="1"/>
            <a:r>
              <a:rPr lang="en-US" dirty="0" smtClean="0"/>
              <a:t>The </a:t>
            </a:r>
            <a:r>
              <a:rPr lang="en-US" dirty="0" smtClean="0">
                <a:solidFill>
                  <a:srgbClr val="FFFF00"/>
                </a:solidFill>
              </a:rPr>
              <a:t>route </a:t>
            </a:r>
            <a:r>
              <a:rPr lang="en-US" dirty="0" smtClean="0"/>
              <a:t>the user will take</a:t>
            </a:r>
          </a:p>
          <a:p>
            <a:pPr lvl="1"/>
            <a:r>
              <a:rPr lang="en-US" dirty="0" smtClean="0"/>
              <a:t>The user's </a:t>
            </a:r>
            <a:r>
              <a:rPr lang="en-US" dirty="0" smtClean="0">
                <a:solidFill>
                  <a:srgbClr val="FFFF00"/>
                </a:solidFill>
              </a:rPr>
              <a:t>transportation plan </a:t>
            </a:r>
            <a:r>
              <a:rPr lang="en-US" dirty="0" smtClean="0"/>
              <a:t>(foot, bus, car?)</a:t>
            </a:r>
          </a:p>
          <a:p>
            <a:r>
              <a:rPr lang="en-US" dirty="0" smtClean="0"/>
              <a:t>Applications</a:t>
            </a:r>
          </a:p>
          <a:p>
            <a:pPr lvl="1"/>
            <a:r>
              <a:rPr lang="en-US" dirty="0" smtClean="0"/>
              <a:t>Provide just-in-time information </a:t>
            </a:r>
          </a:p>
          <a:p>
            <a:pPr lvl="1"/>
            <a:r>
              <a:rPr lang="en-US" dirty="0" smtClean="0"/>
              <a:t>Smart GPS devices – e.g., assist with use of public transportation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Failed Activities</a:t>
            </a:r>
            <a:endParaRPr lang="en-US" dirty="0"/>
          </a:p>
        </p:txBody>
      </p:sp>
      <p:sp>
        <p:nvSpPr>
          <p:cNvPr id="3" name="Content Placeholder 2"/>
          <p:cNvSpPr>
            <a:spLocks noGrp="1"/>
          </p:cNvSpPr>
          <p:nvPr>
            <p:ph idx="1"/>
          </p:nvPr>
        </p:nvSpPr>
        <p:spPr/>
        <p:txBody>
          <a:bodyPr>
            <a:normAutofit lnSpcReduction="10000"/>
          </a:bodyPr>
          <a:lstStyle/>
          <a:p>
            <a:r>
              <a:rPr lang="en-US" dirty="0" smtClean="0"/>
              <a:t>In many applications (e.g. strategic analysis) it is as important to recognize failed </a:t>
            </a:r>
            <a:r>
              <a:rPr lang="en-US" dirty="0" smtClean="0">
                <a:solidFill>
                  <a:srgbClr val="FFFF00"/>
                </a:solidFill>
              </a:rPr>
              <a:t>attempts </a:t>
            </a:r>
            <a:r>
              <a:rPr lang="en-US" dirty="0" smtClean="0"/>
              <a:t>to perform an activity, as to recognize successful activities</a:t>
            </a:r>
          </a:p>
          <a:p>
            <a:r>
              <a:rPr lang="en-US" dirty="0" smtClean="0"/>
              <a:t>A failed attempt is similar to a successful attempt, but does not achieve the </a:t>
            </a:r>
            <a:r>
              <a:rPr lang="en-US" dirty="0" smtClean="0">
                <a:solidFill>
                  <a:srgbClr val="FFFF00"/>
                </a:solidFill>
              </a:rPr>
              <a:t>purpose </a:t>
            </a:r>
            <a:r>
              <a:rPr lang="en-US" dirty="0" smtClean="0"/>
              <a:t>of the activity</a:t>
            </a:r>
          </a:p>
          <a:p>
            <a:r>
              <a:rPr lang="en-US" dirty="0" smtClean="0"/>
              <a:t>Can we </a:t>
            </a:r>
            <a:r>
              <a:rPr lang="en-US" dirty="0" smtClean="0">
                <a:solidFill>
                  <a:srgbClr val="FFFF00"/>
                </a:solidFill>
              </a:rPr>
              <a:t>automatically </a:t>
            </a:r>
            <a:r>
              <a:rPr lang="en-US" dirty="0" smtClean="0"/>
              <a:t>extend a theory of activities to discover failed attempts?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Failed Attempts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Given</a:t>
            </a:r>
          </a:p>
          <a:p>
            <a:pPr lvl="1"/>
            <a:r>
              <a:rPr lang="en-US" dirty="0" smtClean="0"/>
              <a:t>A theory of successful activities</a:t>
            </a:r>
          </a:p>
          <a:p>
            <a:pPr lvl="1"/>
            <a:r>
              <a:rPr lang="en-US" dirty="0" smtClean="0"/>
              <a:t>One or more examples of failed activities</a:t>
            </a:r>
          </a:p>
          <a:p>
            <a:r>
              <a:rPr lang="en-US" dirty="0" smtClean="0"/>
              <a:t>Determine how to </a:t>
            </a:r>
            <a:r>
              <a:rPr lang="en-US" dirty="0" smtClean="0">
                <a:solidFill>
                  <a:srgbClr val="FFFF00"/>
                </a:solidFill>
              </a:rPr>
              <a:t>weaken </a:t>
            </a:r>
            <a:r>
              <a:rPr lang="en-US" dirty="0" smtClean="0"/>
              <a:t>the definition of the activity so that it also covers the failures</a:t>
            </a:r>
          </a:p>
          <a:p>
            <a:r>
              <a:rPr lang="en-US" dirty="0" smtClean="0"/>
              <a:t>The removed constraints = the intention or </a:t>
            </a:r>
            <a:r>
              <a:rPr lang="en-US" dirty="0" smtClean="0">
                <a:solidFill>
                  <a:srgbClr val="FFFF00"/>
                </a:solidFill>
              </a:rPr>
              <a:t>purpose </a:t>
            </a:r>
            <a:r>
              <a:rPr lang="en-US" dirty="0" smtClean="0"/>
              <a:t>of the activity</a:t>
            </a:r>
          </a:p>
          <a:p>
            <a:r>
              <a:rPr lang="en-US" dirty="0" smtClean="0"/>
              <a:t>Add </a:t>
            </a:r>
            <a:r>
              <a:rPr lang="en-US" dirty="0" smtClean="0">
                <a:solidFill>
                  <a:srgbClr val="FFFF00"/>
                </a:solidFill>
              </a:rPr>
              <a:t>negation of purpose </a:t>
            </a:r>
            <a:r>
              <a:rPr lang="en-US" dirty="0" smtClean="0"/>
              <a:t>to definition of failed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Inducing a Model of Failed Attempts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Inducing a Model of Failed Attempts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Inducing a Model of Failed Attempts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Inducing a Model of Failed Attempts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Inducing a Model of Failed Attempts</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The Flag Dataset</a:t>
            </a:r>
            <a:endParaRPr lang="en-US" dirty="0"/>
          </a:p>
        </p:txBody>
      </p:sp>
      <p:sp>
        <p:nvSpPr>
          <p:cNvPr id="3" name="Content Placeholder 2"/>
          <p:cNvSpPr>
            <a:spLocks noGrp="1"/>
          </p:cNvSpPr>
          <p:nvPr>
            <p:ph idx="1"/>
          </p:nvPr>
        </p:nvSpPr>
        <p:spPr>
          <a:xfrm>
            <a:off x="609600" y="1600200"/>
            <a:ext cx="7772400" cy="2514600"/>
          </a:xfrm>
        </p:spPr>
        <p:txBody>
          <a:bodyPr>
            <a:normAutofit fontScale="92500" lnSpcReduction="20000"/>
          </a:bodyPr>
          <a:lstStyle/>
          <a:p>
            <a:r>
              <a:rPr lang="en-US" dirty="0" smtClean="0"/>
              <a:t>Failed attempts </a:t>
            </a:r>
            <a:r>
              <a:rPr lang="en-US" dirty="0" smtClean="0">
                <a:solidFill>
                  <a:srgbClr val="FFFF00"/>
                </a:solidFill>
              </a:rPr>
              <a:t>much more common </a:t>
            </a:r>
            <a:r>
              <a:rPr lang="en-US" dirty="0" smtClean="0"/>
              <a:t>than successful activities</a:t>
            </a:r>
          </a:p>
          <a:p>
            <a:pPr lvl="1"/>
            <a:r>
              <a:rPr lang="en-US" dirty="0" smtClean="0"/>
              <a:t>SC = successful capture</a:t>
            </a:r>
          </a:p>
          <a:p>
            <a:pPr lvl="1"/>
            <a:r>
              <a:rPr lang="en-US" dirty="0" smtClean="0"/>
              <a:t>FC = failed capture</a:t>
            </a:r>
          </a:p>
          <a:p>
            <a:pPr lvl="1"/>
            <a:r>
              <a:rPr lang="en-US" dirty="0" smtClean="0"/>
              <a:t>SF = success freeing</a:t>
            </a:r>
          </a:p>
          <a:p>
            <a:pPr lvl="1"/>
            <a:r>
              <a:rPr lang="en-US" dirty="0" smtClean="0"/>
              <a:t>FF = Failed freeing</a:t>
            </a:r>
          </a:p>
          <a:p>
            <a:endParaRPr lang="en-US" dirty="0" smtClean="0"/>
          </a:p>
          <a:p>
            <a:endParaRPr lang="en-US" dirty="0"/>
          </a:p>
        </p:txBody>
      </p:sp>
      <p:pic>
        <p:nvPicPr>
          <p:cNvPr id="5" name="Picture 4" descr="CTF_table.PNG"/>
          <p:cNvPicPr>
            <a:picLocks noChangeAspect="1"/>
          </p:cNvPicPr>
          <p:nvPr/>
        </p:nvPicPr>
        <p:blipFill>
          <a:blip r:embed="rId2"/>
          <a:stretch>
            <a:fillRect/>
          </a:stretch>
        </p:blipFill>
        <p:spPr>
          <a:xfrm>
            <a:off x="1905000" y="4191000"/>
            <a:ext cx="55245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pic>
        <p:nvPicPr>
          <p:cNvPr id="5" name="Picture 4"/>
          <p:cNvPicPr>
            <a:picLocks noChangeAspect="1"/>
          </p:cNvPicPr>
          <p:nvPr/>
        </p:nvPicPr>
        <p:blipFill>
          <a:blip r:embed="rId2"/>
          <a:stretch>
            <a:fillRect/>
          </a:stretch>
        </p:blipFill>
        <p:spPr>
          <a:xfrm>
            <a:off x="1066800" y="1447800"/>
            <a:ext cx="6508750" cy="47625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Extended Theory is More Accurate for Successful Activities</a:t>
            </a:r>
            <a:endParaRPr lang="en-US" dirty="0"/>
          </a:p>
        </p:txBody>
      </p:sp>
      <p:pic>
        <p:nvPicPr>
          <p:cNvPr id="3" name="Picture 2"/>
          <p:cNvPicPr>
            <a:picLocks noChangeAspect="1"/>
          </p:cNvPicPr>
          <p:nvPr/>
        </p:nvPicPr>
        <p:blipFill>
          <a:blip r:embed="rId2"/>
          <a:stretch>
            <a:fillRect/>
          </a:stretch>
        </p:blipFill>
        <p:spPr>
          <a:xfrm>
            <a:off x="1219200" y="2133600"/>
            <a:ext cx="6483350" cy="37274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5334000" y="5883275"/>
            <a:ext cx="1746250" cy="365125"/>
          </a:xfrm>
          <a:prstGeom prst="rect">
            <a:avLst/>
          </a:prstGeom>
          <a:noFill/>
          <a:ln w="9525">
            <a:noFill/>
            <a:miter lim="800000"/>
            <a:headEnd/>
            <a:tailEnd/>
          </a:ln>
        </p:spPr>
        <p:txBody>
          <a:bodyPr wrap="none" lIns="0" tIns="0" rIns="0" bIns="0">
            <a:prstTxWarp prst="textNoShape">
              <a:avLst/>
            </a:prstTxWarp>
            <a:spAutoFit/>
          </a:bodyPr>
          <a:lstStyle/>
          <a:p>
            <a:pPr algn="l"/>
            <a:r>
              <a:rPr lang="en-US"/>
              <a:t>GPS reading</a:t>
            </a:r>
          </a:p>
        </p:txBody>
      </p:sp>
      <p:sp>
        <p:nvSpPr>
          <p:cNvPr id="215045" name="Oval 5"/>
          <p:cNvSpPr>
            <a:spLocks noChangeArrowheads="1"/>
          </p:cNvSpPr>
          <p:nvPr/>
        </p:nvSpPr>
        <p:spPr bwMode="auto">
          <a:xfrm>
            <a:off x="1600200" y="5715000"/>
            <a:ext cx="609600" cy="457200"/>
          </a:xfrm>
          <a:prstGeom prst="ellipse">
            <a:avLst/>
          </a:prstGeom>
          <a:solidFill>
            <a:schemeClr val="bg2"/>
          </a:solidFill>
          <a:ln w="19050">
            <a:solidFill>
              <a:schemeClr val="tx1"/>
            </a:solidFill>
            <a:round/>
            <a:headEnd/>
            <a:tailEnd/>
          </a:ln>
          <a:effectLst/>
        </p:spPr>
        <p:txBody>
          <a:bodyPr wrap="none" tIns="0" bIns="91440" anchor="ctr">
            <a:prstTxWarp prst="textNoShape">
              <a:avLst/>
            </a:prstTxWarp>
          </a:bodyPr>
          <a:lstStyle/>
          <a:p>
            <a:pPr eaLnBrk="1" hangingPunct="1"/>
            <a:r>
              <a:rPr lang="en-US">
                <a:ea typeface="Arial" charset="0"/>
                <a:cs typeface="Arial" charset="0"/>
              </a:rPr>
              <a:t>z</a:t>
            </a:r>
            <a:r>
              <a:rPr lang="en-US" baseline="-25000"/>
              <a:t>k-1</a:t>
            </a:r>
          </a:p>
        </p:txBody>
      </p:sp>
      <p:sp>
        <p:nvSpPr>
          <p:cNvPr id="215046" name="Oval 6"/>
          <p:cNvSpPr>
            <a:spLocks noChangeArrowheads="1"/>
          </p:cNvSpPr>
          <p:nvPr/>
        </p:nvSpPr>
        <p:spPr bwMode="auto">
          <a:xfrm>
            <a:off x="4114800" y="5715000"/>
            <a:ext cx="609600" cy="457200"/>
          </a:xfrm>
          <a:prstGeom prst="ellipse">
            <a:avLst/>
          </a:prstGeom>
          <a:solidFill>
            <a:schemeClr val="bg2"/>
          </a:solidFill>
          <a:ln w="19050">
            <a:solidFill>
              <a:schemeClr val="tx1"/>
            </a:solidFill>
            <a:round/>
            <a:headEnd/>
            <a:tailEnd/>
          </a:ln>
          <a:effectLst/>
        </p:spPr>
        <p:txBody>
          <a:bodyPr wrap="none" tIns="0" bIns="91440" anchor="ctr">
            <a:prstTxWarp prst="textNoShape">
              <a:avLst/>
            </a:prstTxWarp>
          </a:bodyPr>
          <a:lstStyle/>
          <a:p>
            <a:pPr eaLnBrk="1" hangingPunct="1"/>
            <a:r>
              <a:rPr lang="en-US">
                <a:ea typeface="Arial" charset="0"/>
                <a:cs typeface="Arial" charset="0"/>
              </a:rPr>
              <a:t>z</a:t>
            </a:r>
            <a:r>
              <a:rPr lang="en-US" baseline="-25000"/>
              <a:t>k</a:t>
            </a:r>
          </a:p>
        </p:txBody>
      </p:sp>
      <p:sp>
        <p:nvSpPr>
          <p:cNvPr id="215047" name="Rectangle 7"/>
          <p:cNvSpPr>
            <a:spLocks noChangeArrowheads="1"/>
          </p:cNvSpPr>
          <p:nvPr/>
        </p:nvSpPr>
        <p:spPr bwMode="auto">
          <a:xfrm>
            <a:off x="5334000" y="4754563"/>
            <a:ext cx="3119438" cy="365125"/>
          </a:xfrm>
          <a:prstGeom prst="rect">
            <a:avLst/>
          </a:prstGeom>
          <a:noFill/>
          <a:ln w="9525">
            <a:noFill/>
            <a:miter lim="800000"/>
            <a:headEnd/>
            <a:tailEnd/>
          </a:ln>
        </p:spPr>
        <p:txBody>
          <a:bodyPr wrap="none" lIns="0" tIns="0" rIns="0" bIns="0">
            <a:prstTxWarp prst="textNoShape">
              <a:avLst/>
            </a:prstTxWarp>
            <a:spAutoFit/>
          </a:bodyPr>
          <a:lstStyle/>
          <a:p>
            <a:pPr algn="l"/>
            <a:r>
              <a:rPr lang="en-US"/>
              <a:t>Edge, velocity, position</a:t>
            </a:r>
          </a:p>
        </p:txBody>
      </p:sp>
      <p:sp>
        <p:nvSpPr>
          <p:cNvPr id="215048" name="Oval 8"/>
          <p:cNvSpPr>
            <a:spLocks noChangeArrowheads="1"/>
          </p:cNvSpPr>
          <p:nvPr/>
        </p:nvSpPr>
        <p:spPr bwMode="auto">
          <a:xfrm>
            <a:off x="1600200" y="4738688"/>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ea typeface="Arial" charset="0"/>
                <a:cs typeface="Arial" charset="0"/>
              </a:rPr>
              <a:t>x</a:t>
            </a:r>
            <a:r>
              <a:rPr lang="en-US" baseline="-25000"/>
              <a:t>k-1</a:t>
            </a:r>
          </a:p>
        </p:txBody>
      </p:sp>
      <p:sp>
        <p:nvSpPr>
          <p:cNvPr id="215049" name="Oval 9"/>
          <p:cNvSpPr>
            <a:spLocks noChangeArrowheads="1"/>
          </p:cNvSpPr>
          <p:nvPr/>
        </p:nvSpPr>
        <p:spPr bwMode="auto">
          <a:xfrm>
            <a:off x="4114800" y="4738688"/>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ea typeface="Arial" charset="0"/>
                <a:cs typeface="Arial" charset="0"/>
              </a:rPr>
              <a:t>x</a:t>
            </a:r>
            <a:r>
              <a:rPr lang="en-US" baseline="-25000"/>
              <a:t>k</a:t>
            </a:r>
          </a:p>
        </p:txBody>
      </p:sp>
      <p:sp>
        <p:nvSpPr>
          <p:cNvPr id="215050" name="Oval 10"/>
          <p:cNvSpPr>
            <a:spLocks noChangeArrowheads="1"/>
          </p:cNvSpPr>
          <p:nvPr/>
        </p:nvSpPr>
        <p:spPr bwMode="auto">
          <a:xfrm>
            <a:off x="990600" y="53340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latin typeface="Symbol" charset="2"/>
                <a:ea typeface="Arial" charset="0"/>
                <a:cs typeface="Arial" charset="0"/>
              </a:rPr>
              <a:t>q</a:t>
            </a:r>
            <a:r>
              <a:rPr lang="en-US" baseline="-25000"/>
              <a:t>k-1</a:t>
            </a:r>
          </a:p>
        </p:txBody>
      </p:sp>
      <p:sp>
        <p:nvSpPr>
          <p:cNvPr id="215051" name="Oval 11"/>
          <p:cNvSpPr>
            <a:spLocks noChangeArrowheads="1"/>
          </p:cNvSpPr>
          <p:nvPr/>
        </p:nvSpPr>
        <p:spPr bwMode="auto">
          <a:xfrm>
            <a:off x="3505200" y="53340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latin typeface="Symbol" charset="2"/>
                <a:ea typeface="Arial" charset="0"/>
                <a:cs typeface="Arial" charset="0"/>
              </a:rPr>
              <a:t>q</a:t>
            </a:r>
            <a:r>
              <a:rPr lang="en-US" baseline="-25000"/>
              <a:t>k</a:t>
            </a:r>
          </a:p>
        </p:txBody>
      </p:sp>
      <p:sp>
        <p:nvSpPr>
          <p:cNvPr id="215052" name="Rectangle 12"/>
          <p:cNvSpPr>
            <a:spLocks noChangeArrowheads="1"/>
          </p:cNvSpPr>
          <p:nvPr/>
        </p:nvSpPr>
        <p:spPr bwMode="auto">
          <a:xfrm>
            <a:off x="5334000" y="5349875"/>
            <a:ext cx="3222625" cy="365125"/>
          </a:xfrm>
          <a:prstGeom prst="rect">
            <a:avLst/>
          </a:prstGeom>
          <a:noFill/>
          <a:ln w="9525">
            <a:noFill/>
            <a:miter lim="800000"/>
            <a:headEnd/>
            <a:tailEnd/>
          </a:ln>
        </p:spPr>
        <p:txBody>
          <a:bodyPr wrap="none" lIns="0" tIns="0" rIns="0" bIns="0">
            <a:prstTxWarp prst="textNoShape">
              <a:avLst/>
            </a:prstTxWarp>
            <a:spAutoFit/>
          </a:bodyPr>
          <a:lstStyle/>
          <a:p>
            <a:pPr algn="l"/>
            <a:r>
              <a:rPr lang="en-US"/>
              <a:t>Data (edge) association</a:t>
            </a:r>
          </a:p>
        </p:txBody>
      </p:sp>
      <p:sp>
        <p:nvSpPr>
          <p:cNvPr id="215053" name="Line 13"/>
          <p:cNvSpPr>
            <a:spLocks noChangeShapeType="1"/>
          </p:cNvSpPr>
          <p:nvPr/>
        </p:nvSpPr>
        <p:spPr bwMode="auto">
          <a:xfrm>
            <a:off x="1524000" y="5715000"/>
            <a:ext cx="152400" cy="762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54" name="Line 14"/>
          <p:cNvSpPr>
            <a:spLocks noChangeShapeType="1"/>
          </p:cNvSpPr>
          <p:nvPr/>
        </p:nvSpPr>
        <p:spPr bwMode="auto">
          <a:xfrm>
            <a:off x="4038600" y="5715000"/>
            <a:ext cx="152400" cy="762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55" name="Line 15"/>
          <p:cNvSpPr>
            <a:spLocks noChangeShapeType="1"/>
          </p:cNvSpPr>
          <p:nvPr/>
        </p:nvSpPr>
        <p:spPr bwMode="auto">
          <a:xfrm>
            <a:off x="1905000" y="5181600"/>
            <a:ext cx="0" cy="5334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56" name="Line 16"/>
          <p:cNvSpPr>
            <a:spLocks noChangeShapeType="1"/>
          </p:cNvSpPr>
          <p:nvPr/>
        </p:nvSpPr>
        <p:spPr bwMode="auto">
          <a:xfrm>
            <a:off x="4419600" y="5181600"/>
            <a:ext cx="0" cy="5334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57" name="Line 17"/>
          <p:cNvSpPr>
            <a:spLocks noChangeShapeType="1"/>
          </p:cNvSpPr>
          <p:nvPr/>
        </p:nvSpPr>
        <p:spPr bwMode="auto">
          <a:xfrm>
            <a:off x="2209800" y="4953000"/>
            <a:ext cx="1905000" cy="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58" name="Text Box 18"/>
          <p:cNvSpPr txBox="1">
            <a:spLocks noChangeArrowheads="1"/>
          </p:cNvSpPr>
          <p:nvPr/>
        </p:nvSpPr>
        <p:spPr bwMode="auto">
          <a:xfrm>
            <a:off x="1403350" y="6262688"/>
            <a:ext cx="1073150" cy="366712"/>
          </a:xfrm>
          <a:prstGeom prst="rect">
            <a:avLst/>
          </a:prstGeom>
          <a:noFill/>
          <a:ln w="9525">
            <a:noFill/>
            <a:miter lim="800000"/>
            <a:headEnd/>
            <a:tailEnd/>
          </a:ln>
          <a:effectLst/>
        </p:spPr>
        <p:txBody>
          <a:bodyPr wrap="none">
            <a:prstTxWarp prst="textNoShape">
              <a:avLst/>
            </a:prstTxWarp>
            <a:spAutoFit/>
          </a:bodyPr>
          <a:lstStyle/>
          <a:p>
            <a:pPr algn="l"/>
            <a:r>
              <a:rPr lang="en-US" sz="1800"/>
              <a:t>Time k-1</a:t>
            </a:r>
          </a:p>
        </p:txBody>
      </p:sp>
      <p:sp>
        <p:nvSpPr>
          <p:cNvPr id="215059" name="Text Box 19"/>
          <p:cNvSpPr txBox="1">
            <a:spLocks noChangeArrowheads="1"/>
          </p:cNvSpPr>
          <p:nvPr/>
        </p:nvSpPr>
        <p:spPr bwMode="auto">
          <a:xfrm>
            <a:off x="4006850" y="6248400"/>
            <a:ext cx="869950" cy="366713"/>
          </a:xfrm>
          <a:prstGeom prst="rect">
            <a:avLst/>
          </a:prstGeom>
          <a:noFill/>
          <a:ln w="9525">
            <a:noFill/>
            <a:miter lim="800000"/>
            <a:headEnd/>
            <a:tailEnd/>
          </a:ln>
          <a:effectLst/>
        </p:spPr>
        <p:txBody>
          <a:bodyPr wrap="none">
            <a:prstTxWarp prst="textNoShape">
              <a:avLst/>
            </a:prstTxWarp>
            <a:spAutoFit/>
          </a:bodyPr>
          <a:lstStyle/>
          <a:p>
            <a:pPr algn="l"/>
            <a:r>
              <a:rPr lang="en-US" sz="1800"/>
              <a:t>Time k</a:t>
            </a:r>
          </a:p>
        </p:txBody>
      </p:sp>
      <p:sp>
        <p:nvSpPr>
          <p:cNvPr id="215060" name="Oval 20"/>
          <p:cNvSpPr>
            <a:spLocks noChangeArrowheads="1"/>
          </p:cNvSpPr>
          <p:nvPr/>
        </p:nvSpPr>
        <p:spPr bwMode="auto">
          <a:xfrm>
            <a:off x="1600200" y="38862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ea typeface="Arial" charset="0"/>
                <a:cs typeface="Arial" charset="0"/>
              </a:rPr>
              <a:t>m</a:t>
            </a:r>
            <a:r>
              <a:rPr lang="en-US" baseline="-25000"/>
              <a:t>k-1</a:t>
            </a:r>
          </a:p>
        </p:txBody>
      </p:sp>
      <p:sp>
        <p:nvSpPr>
          <p:cNvPr id="215061" name="Oval 21"/>
          <p:cNvSpPr>
            <a:spLocks noChangeArrowheads="1"/>
          </p:cNvSpPr>
          <p:nvPr/>
        </p:nvSpPr>
        <p:spPr bwMode="auto">
          <a:xfrm>
            <a:off x="4114800" y="38862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ea typeface="Arial" charset="0"/>
                <a:cs typeface="Arial" charset="0"/>
              </a:rPr>
              <a:t>m</a:t>
            </a:r>
            <a:r>
              <a:rPr lang="en-US" baseline="-25000"/>
              <a:t>k</a:t>
            </a:r>
          </a:p>
        </p:txBody>
      </p:sp>
      <p:sp>
        <p:nvSpPr>
          <p:cNvPr id="215062" name="Line 22"/>
          <p:cNvSpPr>
            <a:spLocks noChangeShapeType="1"/>
          </p:cNvSpPr>
          <p:nvPr/>
        </p:nvSpPr>
        <p:spPr bwMode="auto">
          <a:xfrm>
            <a:off x="2209800" y="4100513"/>
            <a:ext cx="1905000" cy="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63" name="Line 23"/>
          <p:cNvSpPr>
            <a:spLocks noChangeShapeType="1"/>
          </p:cNvSpPr>
          <p:nvPr/>
        </p:nvSpPr>
        <p:spPr bwMode="auto">
          <a:xfrm>
            <a:off x="1905000" y="4343400"/>
            <a:ext cx="0" cy="381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64" name="Line 24"/>
          <p:cNvSpPr>
            <a:spLocks noChangeShapeType="1"/>
          </p:cNvSpPr>
          <p:nvPr/>
        </p:nvSpPr>
        <p:spPr bwMode="auto">
          <a:xfrm>
            <a:off x="4419600" y="4343400"/>
            <a:ext cx="0" cy="381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65" name="Rectangle 25"/>
          <p:cNvSpPr>
            <a:spLocks noChangeArrowheads="1"/>
          </p:cNvSpPr>
          <p:nvPr/>
        </p:nvSpPr>
        <p:spPr bwMode="auto">
          <a:xfrm>
            <a:off x="5334000" y="3902075"/>
            <a:ext cx="2814638" cy="365125"/>
          </a:xfrm>
          <a:prstGeom prst="rect">
            <a:avLst/>
          </a:prstGeom>
          <a:noFill/>
          <a:ln w="9525">
            <a:noFill/>
            <a:miter lim="800000"/>
            <a:headEnd/>
            <a:tailEnd/>
          </a:ln>
        </p:spPr>
        <p:txBody>
          <a:bodyPr wrap="none" lIns="0" tIns="0" rIns="0" bIns="0">
            <a:prstTxWarp prst="textNoShape">
              <a:avLst/>
            </a:prstTxWarp>
            <a:spAutoFit/>
          </a:bodyPr>
          <a:lstStyle/>
          <a:p>
            <a:pPr algn="l"/>
            <a:r>
              <a:rPr lang="en-US"/>
              <a:t>Transportation mode</a:t>
            </a:r>
          </a:p>
        </p:txBody>
      </p:sp>
      <p:sp>
        <p:nvSpPr>
          <p:cNvPr id="215066" name="Oval 26"/>
          <p:cNvSpPr>
            <a:spLocks noChangeArrowheads="1"/>
          </p:cNvSpPr>
          <p:nvPr/>
        </p:nvSpPr>
        <p:spPr bwMode="auto">
          <a:xfrm>
            <a:off x="1600200" y="30480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dirty="0">
                <a:solidFill>
                  <a:srgbClr val="FFFFFF"/>
                </a:solidFill>
                <a:ea typeface="Arial" charset="0"/>
                <a:cs typeface="Arial" charset="0"/>
              </a:rPr>
              <a:t>t</a:t>
            </a:r>
            <a:r>
              <a:rPr lang="en-US" baseline="-25000" dirty="0">
                <a:solidFill>
                  <a:srgbClr val="FFFFFF"/>
                </a:solidFill>
              </a:rPr>
              <a:t>k-1</a:t>
            </a:r>
          </a:p>
        </p:txBody>
      </p:sp>
      <p:sp>
        <p:nvSpPr>
          <p:cNvPr id="215067" name="Oval 27"/>
          <p:cNvSpPr>
            <a:spLocks noChangeArrowheads="1"/>
          </p:cNvSpPr>
          <p:nvPr/>
        </p:nvSpPr>
        <p:spPr bwMode="auto">
          <a:xfrm>
            <a:off x="4114800" y="30480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solidFill>
                  <a:srgbClr val="FFFFFF"/>
                </a:solidFill>
                <a:ea typeface="Arial" charset="0"/>
                <a:cs typeface="Arial" charset="0"/>
              </a:rPr>
              <a:t>t</a:t>
            </a:r>
            <a:r>
              <a:rPr lang="en-US" baseline="-25000">
                <a:solidFill>
                  <a:srgbClr val="FFFFFF"/>
                </a:solidFill>
              </a:rPr>
              <a:t>k</a:t>
            </a:r>
          </a:p>
        </p:txBody>
      </p:sp>
      <p:sp>
        <p:nvSpPr>
          <p:cNvPr id="215068" name="Line 28"/>
          <p:cNvSpPr>
            <a:spLocks noChangeShapeType="1"/>
          </p:cNvSpPr>
          <p:nvPr/>
        </p:nvSpPr>
        <p:spPr bwMode="auto">
          <a:xfrm>
            <a:off x="2209800" y="3262313"/>
            <a:ext cx="1905000" cy="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solidFill>
                <a:srgbClr val="FFFFFF"/>
              </a:solidFill>
            </a:endParaRPr>
          </a:p>
        </p:txBody>
      </p:sp>
      <p:sp>
        <p:nvSpPr>
          <p:cNvPr id="215069" name="Line 29"/>
          <p:cNvSpPr>
            <a:spLocks noChangeShapeType="1"/>
          </p:cNvSpPr>
          <p:nvPr/>
        </p:nvSpPr>
        <p:spPr bwMode="auto">
          <a:xfrm>
            <a:off x="1905000" y="3505200"/>
            <a:ext cx="0" cy="381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70" name="Line 30"/>
          <p:cNvSpPr>
            <a:spLocks noChangeShapeType="1"/>
          </p:cNvSpPr>
          <p:nvPr/>
        </p:nvSpPr>
        <p:spPr bwMode="auto">
          <a:xfrm>
            <a:off x="4419600" y="3505200"/>
            <a:ext cx="0" cy="381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71" name="Rectangle 31"/>
          <p:cNvSpPr>
            <a:spLocks noChangeArrowheads="1"/>
          </p:cNvSpPr>
          <p:nvPr/>
        </p:nvSpPr>
        <p:spPr bwMode="auto">
          <a:xfrm>
            <a:off x="5334000" y="3063875"/>
            <a:ext cx="1784593" cy="369332"/>
          </a:xfrm>
          <a:prstGeom prst="rect">
            <a:avLst/>
          </a:prstGeom>
          <a:noFill/>
          <a:ln w="9525">
            <a:noFill/>
            <a:miter lim="800000"/>
            <a:headEnd/>
            <a:tailEnd/>
          </a:ln>
        </p:spPr>
        <p:txBody>
          <a:bodyPr wrap="none" lIns="0" tIns="0" rIns="0" bIns="0">
            <a:prstTxWarp prst="textNoShape">
              <a:avLst/>
            </a:prstTxWarp>
            <a:spAutoFit/>
          </a:bodyPr>
          <a:lstStyle/>
          <a:p>
            <a:pPr algn="l"/>
            <a:r>
              <a:rPr lang="en-US">
                <a:solidFill>
                  <a:srgbClr val="FFFFFF"/>
                </a:solidFill>
              </a:rPr>
              <a:t>Trip segment</a:t>
            </a:r>
          </a:p>
        </p:txBody>
      </p:sp>
      <p:sp>
        <p:nvSpPr>
          <p:cNvPr id="215072" name="Oval 32"/>
          <p:cNvSpPr>
            <a:spLocks noChangeArrowheads="1"/>
          </p:cNvSpPr>
          <p:nvPr/>
        </p:nvSpPr>
        <p:spPr bwMode="auto">
          <a:xfrm>
            <a:off x="1600200" y="22098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dirty="0">
                <a:solidFill>
                  <a:srgbClr val="FFFFFF"/>
                </a:solidFill>
                <a:ea typeface="Arial" charset="0"/>
                <a:cs typeface="Arial" charset="0"/>
              </a:rPr>
              <a:t>g</a:t>
            </a:r>
            <a:r>
              <a:rPr lang="en-US" baseline="-25000" dirty="0">
                <a:solidFill>
                  <a:srgbClr val="FFFFFF"/>
                </a:solidFill>
              </a:rPr>
              <a:t>k-1</a:t>
            </a:r>
          </a:p>
        </p:txBody>
      </p:sp>
      <p:sp>
        <p:nvSpPr>
          <p:cNvPr id="215073" name="Oval 33"/>
          <p:cNvSpPr>
            <a:spLocks noChangeArrowheads="1"/>
          </p:cNvSpPr>
          <p:nvPr/>
        </p:nvSpPr>
        <p:spPr bwMode="auto">
          <a:xfrm>
            <a:off x="4114800" y="2209800"/>
            <a:ext cx="609600" cy="457200"/>
          </a:xfrm>
          <a:prstGeom prst="ellipse">
            <a:avLst/>
          </a:prstGeom>
          <a:noFill/>
          <a:ln w="19050">
            <a:solidFill>
              <a:schemeClr val="tx1"/>
            </a:solidFill>
            <a:round/>
            <a:headEnd/>
            <a:tailEnd/>
          </a:ln>
          <a:effectLst/>
        </p:spPr>
        <p:txBody>
          <a:bodyPr wrap="none" tIns="0" bIns="91440" anchor="ctr">
            <a:prstTxWarp prst="textNoShape">
              <a:avLst/>
            </a:prstTxWarp>
          </a:bodyPr>
          <a:lstStyle/>
          <a:p>
            <a:pPr eaLnBrk="1" hangingPunct="1"/>
            <a:r>
              <a:rPr lang="en-US">
                <a:solidFill>
                  <a:srgbClr val="FFFFFF"/>
                </a:solidFill>
                <a:ea typeface="Arial" charset="0"/>
                <a:cs typeface="Arial" charset="0"/>
              </a:rPr>
              <a:t>g</a:t>
            </a:r>
            <a:r>
              <a:rPr lang="en-US" baseline="-25000">
                <a:solidFill>
                  <a:srgbClr val="FFFFFF"/>
                </a:solidFill>
              </a:rPr>
              <a:t>k</a:t>
            </a:r>
          </a:p>
        </p:txBody>
      </p:sp>
      <p:sp>
        <p:nvSpPr>
          <p:cNvPr id="215074" name="Line 34"/>
          <p:cNvSpPr>
            <a:spLocks noChangeShapeType="1"/>
          </p:cNvSpPr>
          <p:nvPr/>
        </p:nvSpPr>
        <p:spPr bwMode="auto">
          <a:xfrm>
            <a:off x="2209800" y="2424113"/>
            <a:ext cx="1905000" cy="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solidFill>
                <a:srgbClr val="FFFFFF"/>
              </a:solidFill>
            </a:endParaRPr>
          </a:p>
        </p:txBody>
      </p:sp>
      <p:sp>
        <p:nvSpPr>
          <p:cNvPr id="215075" name="Line 35"/>
          <p:cNvSpPr>
            <a:spLocks noChangeShapeType="1"/>
          </p:cNvSpPr>
          <p:nvPr/>
        </p:nvSpPr>
        <p:spPr bwMode="auto">
          <a:xfrm>
            <a:off x="1905000" y="2667000"/>
            <a:ext cx="0" cy="381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solidFill>
                <a:srgbClr val="FFFFFF"/>
              </a:solidFill>
            </a:endParaRPr>
          </a:p>
        </p:txBody>
      </p:sp>
      <p:sp>
        <p:nvSpPr>
          <p:cNvPr id="215076" name="Line 36"/>
          <p:cNvSpPr>
            <a:spLocks noChangeShapeType="1"/>
          </p:cNvSpPr>
          <p:nvPr/>
        </p:nvSpPr>
        <p:spPr bwMode="auto">
          <a:xfrm>
            <a:off x="4419600" y="2667000"/>
            <a:ext cx="0" cy="381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solidFill>
                <a:srgbClr val="FFFFFF"/>
              </a:solidFill>
            </a:endParaRPr>
          </a:p>
        </p:txBody>
      </p:sp>
      <p:sp>
        <p:nvSpPr>
          <p:cNvPr id="215077" name="Rectangle 37"/>
          <p:cNvSpPr>
            <a:spLocks noChangeArrowheads="1"/>
          </p:cNvSpPr>
          <p:nvPr/>
        </p:nvSpPr>
        <p:spPr bwMode="auto">
          <a:xfrm>
            <a:off x="5334000" y="2225675"/>
            <a:ext cx="650118" cy="369332"/>
          </a:xfrm>
          <a:prstGeom prst="rect">
            <a:avLst/>
          </a:prstGeom>
          <a:noFill/>
          <a:ln w="9525">
            <a:noFill/>
            <a:miter lim="800000"/>
            <a:headEnd/>
            <a:tailEnd/>
          </a:ln>
        </p:spPr>
        <p:txBody>
          <a:bodyPr wrap="none" lIns="0" tIns="0" rIns="0" bIns="0">
            <a:prstTxWarp prst="textNoShape">
              <a:avLst/>
            </a:prstTxWarp>
            <a:spAutoFit/>
          </a:bodyPr>
          <a:lstStyle/>
          <a:p>
            <a:pPr algn="l"/>
            <a:r>
              <a:rPr lang="en-US">
                <a:solidFill>
                  <a:srgbClr val="FFFFFF"/>
                </a:solidFill>
              </a:rPr>
              <a:t>Goal</a:t>
            </a:r>
          </a:p>
        </p:txBody>
      </p:sp>
      <p:sp>
        <p:nvSpPr>
          <p:cNvPr id="215080" name="Line 40"/>
          <p:cNvSpPr>
            <a:spLocks noChangeShapeType="1"/>
          </p:cNvSpPr>
          <p:nvPr/>
        </p:nvSpPr>
        <p:spPr bwMode="auto">
          <a:xfrm flipV="1">
            <a:off x="2209800" y="4191000"/>
            <a:ext cx="1905000" cy="762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81" name="Line 41"/>
          <p:cNvSpPr>
            <a:spLocks noChangeShapeType="1"/>
          </p:cNvSpPr>
          <p:nvPr/>
        </p:nvSpPr>
        <p:spPr bwMode="auto">
          <a:xfrm flipV="1">
            <a:off x="2209800" y="3352800"/>
            <a:ext cx="1905000" cy="16002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215082" name="Line 42"/>
          <p:cNvSpPr>
            <a:spLocks noChangeShapeType="1"/>
          </p:cNvSpPr>
          <p:nvPr/>
        </p:nvSpPr>
        <p:spPr bwMode="auto">
          <a:xfrm flipV="1">
            <a:off x="2209800" y="2514600"/>
            <a:ext cx="1905000" cy="7620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solidFill>
                <a:srgbClr val="FFFFFF"/>
              </a:solidFill>
            </a:endParaRPr>
          </a:p>
        </p:txBody>
      </p:sp>
      <p:sp>
        <p:nvSpPr>
          <p:cNvPr id="215087" name="Rectangle 47"/>
          <p:cNvSpPr>
            <a:spLocks noGrp="1" noChangeArrowheads="1"/>
          </p:cNvSpPr>
          <p:nvPr>
            <p:ph type="title"/>
          </p:nvPr>
        </p:nvSpPr>
        <p:spPr>
          <a:xfrm>
            <a:off x="685800" y="228600"/>
            <a:ext cx="7772400" cy="914400"/>
          </a:xfrm>
          <a:noFill/>
          <a:ln/>
        </p:spPr>
        <p:txBody>
          <a:bodyPr anchor="b">
            <a:normAutofit fontScale="90000"/>
          </a:bodyPr>
          <a:lstStyle/>
          <a:p>
            <a:r>
              <a:rPr lang="en-US" dirty="0" smtClean="0"/>
              <a:t>DBN Model of Transportation Plans</a:t>
            </a:r>
            <a:endParaRPr lang="en-US" dirty="0"/>
          </a:p>
        </p:txBody>
      </p:sp>
      <p:cxnSp>
        <p:nvCxnSpPr>
          <p:cNvPr id="215094" name="AutoShape 54"/>
          <p:cNvCxnSpPr>
            <a:cxnSpLocks noChangeShapeType="1"/>
            <a:stCxn id="215066" idx="2"/>
            <a:endCxn id="215048" idx="2"/>
          </p:cNvCxnSpPr>
          <p:nvPr/>
        </p:nvCxnSpPr>
        <p:spPr bwMode="auto">
          <a:xfrm rot="10800000" flipH="1" flipV="1">
            <a:off x="1590675" y="3276600"/>
            <a:ext cx="1588" cy="1690688"/>
          </a:xfrm>
          <a:prstGeom prst="curvedConnector3">
            <a:avLst>
              <a:gd name="adj1" fmla="val -13800000"/>
            </a:avLst>
          </a:prstGeom>
          <a:noFill/>
          <a:ln w="19050">
            <a:solidFill>
              <a:schemeClr val="tx1"/>
            </a:solidFill>
            <a:round/>
            <a:headEnd/>
            <a:tailEnd type="triangle" w="med" len="med"/>
          </a:ln>
          <a:effectLst/>
        </p:spPr>
      </p:cxnSp>
      <p:cxnSp>
        <p:nvCxnSpPr>
          <p:cNvPr id="215097" name="AutoShape 57"/>
          <p:cNvCxnSpPr>
            <a:cxnSpLocks noChangeShapeType="1"/>
          </p:cNvCxnSpPr>
          <p:nvPr/>
        </p:nvCxnSpPr>
        <p:spPr bwMode="auto">
          <a:xfrm rot="10800000" flipH="1" flipV="1">
            <a:off x="4113213" y="3276600"/>
            <a:ext cx="1587" cy="1690688"/>
          </a:xfrm>
          <a:prstGeom prst="curvedConnector3">
            <a:avLst>
              <a:gd name="adj1" fmla="val -13800000"/>
            </a:avLst>
          </a:prstGeom>
          <a:noFill/>
          <a:ln w="19050">
            <a:solidFill>
              <a:schemeClr val="tx1"/>
            </a:solidFill>
            <a:round/>
            <a:headEnd/>
            <a:tailEnd type="triangle" w="med" len="med"/>
          </a:ln>
          <a:effectLst/>
        </p:spPr>
      </p:cxnSp>
      <p:sp>
        <p:nvSpPr>
          <p:cNvPr id="42" name="TextBox 41"/>
          <p:cNvSpPr txBox="1"/>
          <p:nvPr/>
        </p:nvSpPr>
        <p:spPr>
          <a:xfrm>
            <a:off x="3827808" y="1371600"/>
            <a:ext cx="4958058" cy="461665"/>
          </a:xfrm>
          <a:prstGeom prst="rect">
            <a:avLst/>
          </a:prstGeom>
          <a:noFill/>
        </p:spPr>
        <p:txBody>
          <a:bodyPr wrap="none" rtlCol="0">
            <a:spAutoFit/>
          </a:bodyPr>
          <a:lstStyle/>
          <a:p>
            <a:r>
              <a:rPr lang="en-US" dirty="0" smtClean="0"/>
              <a:t>Liao, Patterson, Fox, &amp; Kautz 2003</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Learned Formulas</a:t>
            </a:r>
            <a:endParaRPr lang="en-US" dirty="0"/>
          </a:p>
        </p:txBody>
      </p:sp>
      <p:pic>
        <p:nvPicPr>
          <p:cNvPr id="4" name="Content Placeholder 3" descr="learned_formulas.PNG"/>
          <p:cNvPicPr>
            <a:picLocks noGrp="1" noChangeAspect="1"/>
          </p:cNvPicPr>
          <p:nvPr>
            <p:ph idx="1"/>
          </p:nvPr>
        </p:nvPicPr>
        <p:blipFill>
          <a:blip r:embed="rId2"/>
          <a:srcRect l="-1574" r="-1574"/>
          <a:stretch>
            <a:fillRect/>
          </a:stretch>
        </p:blipFill>
        <p:spPr/>
      </p:pic>
      <p:cxnSp>
        <p:nvCxnSpPr>
          <p:cNvPr id="6" name="Straight Connector 5"/>
          <p:cNvCxnSpPr/>
          <p:nvPr/>
        </p:nvCxnSpPr>
        <p:spPr bwMode="auto">
          <a:xfrm>
            <a:off x="1676400" y="2819400"/>
            <a:ext cx="1600200" cy="1588"/>
          </a:xfrm>
          <a:prstGeom prst="line">
            <a:avLst/>
          </a:prstGeom>
          <a:noFill/>
          <a:ln w="38100" cap="flat" cmpd="sng" algn="ctr">
            <a:solidFill>
              <a:schemeClr val="accent6"/>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Discovery</a:t>
            </a:r>
            <a:endParaRPr lang="en-US" dirty="0"/>
          </a:p>
        </p:txBody>
      </p:sp>
      <p:sp>
        <p:nvSpPr>
          <p:cNvPr id="3" name="Content Placeholder 2"/>
          <p:cNvSpPr>
            <a:spLocks noGrp="1"/>
          </p:cNvSpPr>
          <p:nvPr>
            <p:ph idx="1"/>
          </p:nvPr>
        </p:nvSpPr>
        <p:spPr>
          <a:xfrm>
            <a:off x="685800" y="1600200"/>
            <a:ext cx="7772400" cy="4724400"/>
          </a:xfrm>
        </p:spPr>
        <p:txBody>
          <a:bodyPr>
            <a:normAutofit fontScale="92500" lnSpcReduction="20000"/>
          </a:bodyPr>
          <a:lstStyle/>
          <a:p>
            <a:r>
              <a:rPr lang="en-US" dirty="0" smtClean="0"/>
              <a:t>The approach just described required a domain-specific background theory and a modest amount of labeled training data</a:t>
            </a:r>
          </a:p>
          <a:p>
            <a:r>
              <a:rPr lang="en-US" dirty="0" smtClean="0">
                <a:solidFill>
                  <a:srgbClr val="FFFF00"/>
                </a:solidFill>
              </a:rPr>
              <a:t>Suppose we did not know the rules of Capture the Flag?</a:t>
            </a:r>
          </a:p>
          <a:p>
            <a:pPr lvl="1"/>
            <a:r>
              <a:rPr lang="en-US" dirty="0" smtClean="0"/>
              <a:t>Inductive logic programming techniques can be used to learn clauses as well as weights from labeled data</a:t>
            </a:r>
          </a:p>
          <a:p>
            <a:pPr lvl="1"/>
            <a:r>
              <a:rPr lang="en-US" dirty="0" smtClean="0"/>
              <a:t>But we still would need to know the rules in order to label the data!</a:t>
            </a:r>
          </a:p>
          <a:p>
            <a:r>
              <a:rPr lang="en-US" dirty="0" smtClean="0"/>
              <a:t>How can we </a:t>
            </a:r>
            <a:r>
              <a:rPr lang="en-US" dirty="0" smtClean="0">
                <a:solidFill>
                  <a:srgbClr val="FFFF00"/>
                </a:solidFill>
              </a:rPr>
              <a:t>discover </a:t>
            </a:r>
            <a:r>
              <a:rPr lang="en-US" dirty="0" smtClean="0"/>
              <a:t>the interesting interactions and domain-specific rules?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Discovery</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Speculation</a:t>
            </a:r>
            <a:r>
              <a:rPr lang="en-US" dirty="0" smtClean="0"/>
              <a:t>: we can develop a </a:t>
            </a:r>
            <a:r>
              <a:rPr lang="en-US" dirty="0" smtClean="0">
                <a:solidFill>
                  <a:srgbClr val="FFFF00"/>
                </a:solidFill>
              </a:rPr>
              <a:t>general, domain-independent theory of interesting interactions</a:t>
            </a:r>
          </a:p>
          <a:p>
            <a:r>
              <a:rPr lang="en-US" dirty="0" smtClean="0"/>
              <a:t>Find and </a:t>
            </a:r>
            <a:r>
              <a:rPr lang="en-US" dirty="0" smtClean="0">
                <a:solidFill>
                  <a:srgbClr val="FFFF00"/>
                </a:solidFill>
              </a:rPr>
              <a:t>cluster </a:t>
            </a:r>
            <a:r>
              <a:rPr lang="en-US" dirty="0" smtClean="0"/>
              <a:t>interesting interactions in order to discover </a:t>
            </a:r>
            <a:r>
              <a:rPr lang="en-US" dirty="0" smtClean="0">
                <a:solidFill>
                  <a:srgbClr val="FFFF00"/>
                </a:solidFill>
              </a:rPr>
              <a:t>interaction types </a:t>
            </a:r>
            <a:r>
              <a:rPr lang="en-US" dirty="0" smtClean="0"/>
              <a:t>(in ML, the predicates)</a:t>
            </a:r>
          </a:p>
          <a:p>
            <a:r>
              <a:rPr lang="en-US" dirty="0" smtClean="0"/>
              <a:t>The "failed activities" (and thus </a:t>
            </a:r>
            <a:r>
              <a:rPr lang="en-US" dirty="0" smtClean="0">
                <a:solidFill>
                  <a:srgbClr val="FFFF00"/>
                </a:solidFill>
              </a:rPr>
              <a:t>intentions</a:t>
            </a:r>
            <a:r>
              <a:rPr lang="en-US" dirty="0" smtClean="0"/>
              <a:t>) will be a cluster near the successful cluster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Interactions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Elements of a general theory of interactions:</a:t>
            </a:r>
          </a:p>
          <a:p>
            <a:pPr lvl="1"/>
            <a:r>
              <a:rPr lang="en-US" dirty="0" smtClean="0"/>
              <a:t>The agents are </a:t>
            </a:r>
            <a:r>
              <a:rPr lang="en-US" dirty="0" smtClean="0">
                <a:solidFill>
                  <a:srgbClr val="FFFF00"/>
                </a:solidFill>
              </a:rPr>
              <a:t>perceptually available </a:t>
            </a:r>
            <a:r>
              <a:rPr lang="en-US" dirty="0" smtClean="0"/>
              <a:t>to each other</a:t>
            </a:r>
          </a:p>
          <a:p>
            <a:pPr lvl="1"/>
            <a:r>
              <a:rPr lang="en-US" dirty="0" smtClean="0"/>
              <a:t>Behavior of one agent can be </a:t>
            </a:r>
            <a:r>
              <a:rPr lang="en-US" dirty="0" smtClean="0">
                <a:solidFill>
                  <a:srgbClr val="FFFF00"/>
                </a:solidFill>
              </a:rPr>
              <a:t>well predicted </a:t>
            </a:r>
            <a:r>
              <a:rPr lang="en-US" dirty="0" smtClean="0"/>
              <a:t>by the behavior of the other agents during the interaction</a:t>
            </a:r>
          </a:p>
          <a:p>
            <a:pPr lvl="1"/>
            <a:r>
              <a:rPr lang="en-US" dirty="0" smtClean="0"/>
              <a:t>An interaction may </a:t>
            </a:r>
            <a:r>
              <a:rPr lang="en-US" dirty="0" smtClean="0">
                <a:solidFill>
                  <a:srgbClr val="FFFF00"/>
                </a:solidFill>
              </a:rPr>
              <a:t>change some (hidden) state </a:t>
            </a:r>
            <a:r>
              <a:rPr lang="en-US" dirty="0" smtClean="0"/>
              <a:t>of an individual</a:t>
            </a:r>
          </a:p>
          <a:p>
            <a:pPr lvl="1"/>
            <a:r>
              <a:rPr lang="en-US" dirty="0" smtClean="0">
                <a:solidFill>
                  <a:srgbClr val="FFFF00"/>
                </a:solidFill>
              </a:rPr>
              <a:t>Changes in the long term behavior </a:t>
            </a:r>
            <a:r>
              <a:rPr lang="en-US" dirty="0" smtClean="0"/>
              <a:t>of an individual are evidence of such a state change</a:t>
            </a:r>
          </a:p>
          <a:p>
            <a:r>
              <a:rPr lang="en-US" dirty="0" smtClean="0"/>
              <a:t>How to represent this general theory?</a:t>
            </a:r>
          </a:p>
          <a:p>
            <a:pPr lvl="1"/>
            <a:r>
              <a:rPr lang="en-US" dirty="0" smtClean="0"/>
              <a:t>As a higher-order Markov Logic theory?</a:t>
            </a:r>
          </a:p>
          <a:p>
            <a:pPr lvl="1"/>
            <a:r>
              <a:rPr lang="en-US" dirty="0" smtClean="0"/>
              <a:t>As interacting time series (individuals, pairs of individuals, triples,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solidFill>
                  <a:srgbClr val="FFFF00"/>
                </a:solidFill>
              </a:rPr>
              <a:t>Joint activities can be recognized with high precision from GPS data</a:t>
            </a:r>
            <a:r>
              <a:rPr lang="en-US" dirty="0" smtClean="0"/>
              <a:t>, even the face of overwhelming noise, by leveraging qualitative domain knowledge encoded in a statistical-relational language</a:t>
            </a:r>
          </a:p>
          <a:p>
            <a:r>
              <a:rPr lang="en-US" dirty="0" smtClean="0">
                <a:solidFill>
                  <a:srgbClr val="FFFF00"/>
                </a:solidFill>
              </a:rPr>
              <a:t>The purpose of an activity can be inferred </a:t>
            </a:r>
            <a:r>
              <a:rPr lang="en-US" dirty="0" smtClean="0"/>
              <a:t>by comparing successful and failed attempts</a:t>
            </a:r>
          </a:p>
          <a:p>
            <a:r>
              <a:rPr lang="en-US" dirty="0" smtClean="0"/>
              <a:t>Approach is general, extensible, and has </a:t>
            </a:r>
            <a:r>
              <a:rPr lang="en-US" dirty="0" smtClean="0">
                <a:solidFill>
                  <a:srgbClr val="FFFF00"/>
                </a:solidFill>
              </a:rPr>
              <a:t>practical </a:t>
            </a:r>
            <a:r>
              <a:rPr lang="en-US" dirty="0" smtClean="0"/>
              <a:t>applications</a:t>
            </a:r>
          </a:p>
          <a:p>
            <a:r>
              <a:rPr lang="en-US" dirty="0" smtClean="0"/>
              <a:t>Interesting challenge: discovering </a:t>
            </a:r>
            <a:r>
              <a:rPr lang="en-US" dirty="0" smtClean="0">
                <a:solidFill>
                  <a:srgbClr val="FFFF00"/>
                </a:solidFill>
              </a:rPr>
              <a:t>joint </a:t>
            </a:r>
            <a:r>
              <a:rPr lang="en-US" dirty="0" smtClean="0"/>
              <a:t>activities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609600" y="1"/>
            <a:ext cx="8001000" cy="838200"/>
          </a:xfrm>
          <a:prstGeom prst="rect">
            <a:avLst/>
          </a:prstGeom>
          <a:noFill/>
          <a:ln w="9525">
            <a:noFill/>
            <a:miter lim="800000"/>
            <a:headEnd/>
            <a:tailEnd/>
          </a:ln>
          <a:effectLst/>
        </p:spPr>
        <p:txBody>
          <a:bodyPr anchor="b">
            <a:prstTxWarp prst="textNoShape">
              <a:avLst/>
            </a:prstTxWarp>
          </a:bodyPr>
          <a:lstStyle/>
          <a:p>
            <a:r>
              <a:rPr lang="en-US" sz="4400" dirty="0" smtClean="0">
                <a:solidFill>
                  <a:schemeClr val="tx2"/>
                </a:solidFill>
              </a:rPr>
              <a:t>Route Prediction</a:t>
            </a:r>
            <a:endParaRPr lang="en-US" sz="4400" dirty="0">
              <a:solidFill>
                <a:schemeClr val="tx2"/>
              </a:solidFill>
            </a:endParaRPr>
          </a:p>
        </p:txBody>
      </p:sp>
      <p:sp>
        <p:nvSpPr>
          <p:cNvPr id="185348" name="Text Box 4"/>
          <p:cNvSpPr txBox="1">
            <a:spLocks noChangeArrowheads="1"/>
          </p:cNvSpPr>
          <p:nvPr/>
        </p:nvSpPr>
        <p:spPr bwMode="auto">
          <a:xfrm>
            <a:off x="6934200" y="2362200"/>
            <a:ext cx="1981200" cy="779463"/>
          </a:xfrm>
          <a:prstGeom prst="rect">
            <a:avLst/>
          </a:prstGeom>
          <a:noFill/>
          <a:ln w="12700" cap="sq">
            <a:noFill/>
            <a:miter lim="800000"/>
            <a:headEnd type="none" w="sm" len="sm"/>
            <a:tailEnd type="none" w="sm" len="sm"/>
          </a:ln>
          <a:effectLst/>
        </p:spPr>
        <p:txBody>
          <a:bodyPr>
            <a:prstTxWarp prst="textNoShape">
              <a:avLst/>
            </a:prstTxWarp>
            <a:spAutoFit/>
          </a:bodyPr>
          <a:lstStyle/>
          <a:p>
            <a:pPr algn="l">
              <a:spcBef>
                <a:spcPct val="50000"/>
              </a:spcBef>
            </a:pPr>
            <a:r>
              <a:rPr lang="en-US" sz="1800"/>
              <a:t>Predicted goal</a:t>
            </a:r>
          </a:p>
          <a:p>
            <a:pPr algn="l">
              <a:spcBef>
                <a:spcPct val="50000"/>
              </a:spcBef>
            </a:pPr>
            <a:r>
              <a:rPr lang="en-US" sz="1800"/>
              <a:t>Predicted path</a:t>
            </a:r>
          </a:p>
        </p:txBody>
      </p:sp>
      <p:sp>
        <p:nvSpPr>
          <p:cNvPr id="185349" name="Oval 5"/>
          <p:cNvSpPr>
            <a:spLocks noChangeArrowheads="1"/>
          </p:cNvSpPr>
          <p:nvPr/>
        </p:nvSpPr>
        <p:spPr bwMode="auto">
          <a:xfrm>
            <a:off x="5943600" y="2514600"/>
            <a:ext cx="152400" cy="152400"/>
          </a:xfrm>
          <a:prstGeom prst="ellipse">
            <a:avLst/>
          </a:prstGeom>
          <a:solidFill>
            <a:srgbClr val="0000FF"/>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85350" name="Line 6"/>
          <p:cNvSpPr>
            <a:spLocks noChangeShapeType="1"/>
          </p:cNvSpPr>
          <p:nvPr/>
        </p:nvSpPr>
        <p:spPr bwMode="auto">
          <a:xfrm>
            <a:off x="5562600" y="2971800"/>
            <a:ext cx="990600" cy="0"/>
          </a:xfrm>
          <a:prstGeom prst="line">
            <a:avLst/>
          </a:prstGeom>
          <a:noFill/>
          <a:ln w="31750" cap="sq">
            <a:solidFill>
              <a:schemeClr val="tx1"/>
            </a:solidFill>
            <a:round/>
            <a:headEnd type="none" w="sm" len="sm"/>
            <a:tailEnd type="none" w="sm" len="sm"/>
          </a:ln>
          <a:effectLst/>
        </p:spPr>
        <p:txBody>
          <a:bodyPr>
            <a:prstTxWarp prst="textNoShape">
              <a:avLst/>
            </a:prstTxWarp>
          </a:bodyPr>
          <a:lstStyle/>
          <a:p>
            <a:endParaRPr lang="en-US"/>
          </a:p>
        </p:txBody>
      </p:sp>
      <p:pic>
        <p:nvPicPr>
          <p:cNvPr id="8" name="goal-prediction.avi">
            <a:hlinkClick r:id="" action="ppaction://media"/>
          </p:cNvPr>
          <p:cNvPicPr/>
          <p:nvPr>
            <p:ph/>
            <a:videoFile r:link="rId1"/>
          </p:nvPr>
        </p:nvPicPr>
        <p:blipFill>
          <a:blip r:embed="rId4"/>
          <a:stretch>
            <a:fillRect/>
          </a:stretch>
        </p:blipFill>
        <p:spPr>
          <a:xfrm>
            <a:off x="1447800" y="1143000"/>
            <a:ext cx="3175000" cy="5715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Relationships Matter</a:t>
            </a:r>
            <a:endParaRPr lang="en-US" dirty="0"/>
          </a:p>
        </p:txBody>
      </p:sp>
      <p:pic>
        <p:nvPicPr>
          <p:cNvPr id="4" name="Content Placeholder 3" descr="GPS-map-small.png"/>
          <p:cNvPicPr>
            <a:picLocks noGrp="1" noChangeAspect="1"/>
          </p:cNvPicPr>
          <p:nvPr>
            <p:ph idx="1"/>
          </p:nvPr>
        </p:nvPicPr>
        <p:blipFill>
          <a:blip r:embed="rId3"/>
          <a:srcRect l="-32619" r="-32619"/>
          <a:stretch>
            <a:fillRect/>
          </a:stretch>
        </p:blipFill>
        <p:spPr>
          <a:xfrm>
            <a:off x="1704195" y="1981200"/>
            <a:ext cx="5735610" cy="3154364"/>
          </a:xfrm>
        </p:spPr>
      </p:pic>
      <p:pic>
        <p:nvPicPr>
          <p:cNvPr id="5" name="Picture 4" descr="waiting-2.jpg"/>
          <p:cNvPicPr>
            <a:picLocks noChangeAspect="1"/>
          </p:cNvPicPr>
          <p:nvPr/>
        </p:nvPicPr>
        <p:blipFill>
          <a:blip r:embed="rId4"/>
          <a:stretch>
            <a:fillRect/>
          </a:stretch>
        </p:blipFill>
        <p:spPr>
          <a:xfrm>
            <a:off x="685800" y="4572000"/>
            <a:ext cx="1587500" cy="1587500"/>
          </a:xfrm>
          <a:prstGeom prst="rect">
            <a:avLst/>
          </a:prstGeom>
        </p:spPr>
      </p:pic>
      <p:pic>
        <p:nvPicPr>
          <p:cNvPr id="6" name="Picture 5" descr="meeting-room.jpg"/>
          <p:cNvPicPr>
            <a:picLocks noChangeAspect="1"/>
          </p:cNvPicPr>
          <p:nvPr/>
        </p:nvPicPr>
        <p:blipFill>
          <a:blip r:embed="rId5"/>
          <a:stretch>
            <a:fillRect/>
          </a:stretch>
        </p:blipFill>
        <p:spPr>
          <a:xfrm>
            <a:off x="457200" y="1828800"/>
            <a:ext cx="1587500" cy="1587500"/>
          </a:xfrm>
          <a:prstGeom prst="rect">
            <a:avLst/>
          </a:prstGeom>
        </p:spPr>
      </p:pic>
      <p:pic>
        <p:nvPicPr>
          <p:cNvPr id="7" name="Picture 6" descr="gents-que.jpg"/>
          <p:cNvPicPr>
            <a:picLocks noChangeAspect="1"/>
          </p:cNvPicPr>
          <p:nvPr/>
        </p:nvPicPr>
        <p:blipFill>
          <a:blip r:embed="rId6"/>
          <a:stretch>
            <a:fillRect/>
          </a:stretch>
        </p:blipFill>
        <p:spPr>
          <a:xfrm>
            <a:off x="6934200" y="4114800"/>
            <a:ext cx="1587500" cy="1587500"/>
          </a:xfrm>
          <a:prstGeom prst="rect">
            <a:avLst/>
          </a:prstGeom>
        </p:spPr>
      </p:pic>
      <p:pic>
        <p:nvPicPr>
          <p:cNvPr id="8" name="Picture 7" descr="physiotherapy.jpg"/>
          <p:cNvPicPr>
            <a:picLocks noChangeAspect="1"/>
          </p:cNvPicPr>
          <p:nvPr/>
        </p:nvPicPr>
        <p:blipFill>
          <a:blip r:embed="rId7"/>
          <a:stretch>
            <a:fillRect/>
          </a:stretch>
        </p:blipFill>
        <p:spPr>
          <a:xfrm>
            <a:off x="6934200" y="1066800"/>
            <a:ext cx="1587500" cy="1587500"/>
          </a:xfrm>
          <a:prstGeom prst="rect">
            <a:avLst/>
          </a:prstGeom>
        </p:spPr>
      </p:pic>
      <p:cxnSp>
        <p:nvCxnSpPr>
          <p:cNvPr id="10" name="Straight Arrow Connector 9"/>
          <p:cNvCxnSpPr/>
          <p:nvPr/>
        </p:nvCxnSpPr>
        <p:spPr>
          <a:xfrm rot="10800000">
            <a:off x="2133600" y="2590800"/>
            <a:ext cx="144780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2057400" y="2819400"/>
            <a:ext cx="1524000" cy="1524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2133600" y="2438400"/>
            <a:ext cx="144780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2209800" y="2971800"/>
            <a:ext cx="1295400" cy="762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2133600" y="2971800"/>
            <a:ext cx="1371600" cy="304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2209800" y="2895600"/>
            <a:ext cx="1371600" cy="7620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5867400" y="2362200"/>
            <a:ext cx="1066800" cy="5334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019800" y="4421188"/>
            <a:ext cx="838200" cy="3032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019800" y="4724400"/>
            <a:ext cx="8382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019800" y="4724400"/>
            <a:ext cx="990600" cy="3063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019800" y="4724400"/>
            <a:ext cx="914400" cy="685800"/>
          </a:xfrm>
          <a:prstGeom prst="straightConnector1">
            <a:avLst/>
          </a:prstGeom>
          <a:ln>
            <a:solidFill>
              <a:schemeClr val="bg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0800000" flipV="1">
            <a:off x="2362200" y="4038600"/>
            <a:ext cx="2209800" cy="914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10800000" flipV="1">
            <a:off x="2438400" y="4038600"/>
            <a:ext cx="2133600" cy="1371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6" name="Picture 55" descr="car.jpg"/>
          <p:cNvPicPr>
            <a:picLocks noChangeAspect="1"/>
          </p:cNvPicPr>
          <p:nvPr/>
        </p:nvPicPr>
        <p:blipFill>
          <a:blip r:embed="rId8"/>
          <a:stretch>
            <a:fillRect/>
          </a:stretch>
        </p:blipFill>
        <p:spPr>
          <a:xfrm>
            <a:off x="4203700" y="5194300"/>
            <a:ext cx="1587500" cy="1587500"/>
          </a:xfrm>
          <a:prstGeom prst="rect">
            <a:avLst/>
          </a:prstGeom>
        </p:spPr>
      </p:pic>
      <p:cxnSp>
        <p:nvCxnSpPr>
          <p:cNvPr id="58" name="Straight Arrow Connector 57"/>
          <p:cNvCxnSpPr>
            <a:endCxn id="56" idx="0"/>
          </p:cNvCxnSpPr>
          <p:nvPr/>
        </p:nvCxnSpPr>
        <p:spPr>
          <a:xfrm rot="5400000">
            <a:off x="4664075" y="4829175"/>
            <a:ext cx="698500" cy="3175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3" name="Picture 22" descr="car.jpg"/>
          <p:cNvPicPr>
            <a:picLocks noChangeAspect="1"/>
          </p:cNvPicPr>
          <p:nvPr/>
        </p:nvPicPr>
        <p:blipFill>
          <a:blip r:embed="rId8"/>
          <a:stretch>
            <a:fillRect/>
          </a:stretch>
        </p:blipFill>
        <p:spPr>
          <a:xfrm>
            <a:off x="3276600" y="5270500"/>
            <a:ext cx="1587500" cy="1587500"/>
          </a:xfrm>
          <a:prstGeom prst="rect">
            <a:avLst/>
          </a:prstGeom>
        </p:spPr>
      </p:pic>
      <p:cxnSp>
        <p:nvCxnSpPr>
          <p:cNvPr id="24" name="Straight Arrow Connector 23"/>
          <p:cNvCxnSpPr/>
          <p:nvPr/>
        </p:nvCxnSpPr>
        <p:spPr>
          <a:xfrm rot="10800000" flipV="1">
            <a:off x="3810000" y="4495800"/>
            <a:ext cx="914400" cy="762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28" name="Picture 27" descr="physiotherapy.jpg"/>
          <p:cNvPicPr>
            <a:picLocks noChangeAspect="1"/>
          </p:cNvPicPr>
          <p:nvPr/>
        </p:nvPicPr>
        <p:blipFill>
          <a:blip r:embed="rId7"/>
          <a:stretch>
            <a:fillRect/>
          </a:stretch>
        </p:blipFill>
        <p:spPr>
          <a:xfrm>
            <a:off x="7315200" y="2133600"/>
            <a:ext cx="1587500" cy="1587500"/>
          </a:xfrm>
          <a:prstGeom prst="rect">
            <a:avLst/>
          </a:prstGeom>
        </p:spPr>
      </p:pic>
      <p:cxnSp>
        <p:nvCxnSpPr>
          <p:cNvPr id="30" name="Straight Arrow Connector 29"/>
          <p:cNvCxnSpPr/>
          <p:nvPr/>
        </p:nvCxnSpPr>
        <p:spPr>
          <a:xfrm>
            <a:off x="5791200" y="2971800"/>
            <a:ext cx="1524000" cy="457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Joint Activities</a:t>
            </a:r>
            <a:endParaRPr lang="en-US" dirty="0"/>
          </a:p>
        </p:txBody>
      </p:sp>
      <p:sp>
        <p:nvSpPr>
          <p:cNvPr id="3" name="Content Placeholder 2"/>
          <p:cNvSpPr>
            <a:spLocks noGrp="1"/>
          </p:cNvSpPr>
          <p:nvPr>
            <p:ph idx="1"/>
          </p:nvPr>
        </p:nvSpPr>
        <p:spPr>
          <a:xfrm>
            <a:off x="685800" y="1447800"/>
            <a:ext cx="7772400" cy="4953000"/>
          </a:xfrm>
        </p:spPr>
        <p:txBody>
          <a:bodyPr>
            <a:normAutofit fontScale="92500" lnSpcReduction="10000"/>
          </a:bodyPr>
          <a:lstStyle/>
          <a:p>
            <a:r>
              <a:rPr lang="en-US" dirty="0" smtClean="0">
                <a:solidFill>
                  <a:srgbClr val="FFFF00"/>
                </a:solidFill>
              </a:rPr>
              <a:t>Goal:</a:t>
            </a:r>
          </a:p>
          <a:p>
            <a:pPr lvl="1"/>
            <a:r>
              <a:rPr lang="en-US" dirty="0" smtClean="0"/>
              <a:t>Model &amp; recognize </a:t>
            </a:r>
            <a:r>
              <a:rPr lang="en-US" dirty="0" smtClean="0">
                <a:solidFill>
                  <a:srgbClr val="FFFF00"/>
                </a:solidFill>
              </a:rPr>
              <a:t>multi-agent activities </a:t>
            </a:r>
            <a:r>
              <a:rPr lang="en-US" dirty="0" smtClean="0"/>
              <a:t>from GPS data</a:t>
            </a:r>
          </a:p>
          <a:p>
            <a:pPr lvl="1"/>
            <a:r>
              <a:rPr lang="en-US" dirty="0" smtClean="0"/>
              <a:t>Focus on </a:t>
            </a:r>
            <a:r>
              <a:rPr lang="en-US" dirty="0" smtClean="0">
                <a:solidFill>
                  <a:srgbClr val="FFFF00"/>
                </a:solidFill>
              </a:rPr>
              <a:t>joint activities </a:t>
            </a:r>
            <a:r>
              <a:rPr lang="en-US" dirty="0" smtClean="0"/>
              <a:t>where agents play distinct role</a:t>
            </a:r>
          </a:p>
          <a:p>
            <a:r>
              <a:rPr lang="en-US" dirty="0" smtClean="0">
                <a:solidFill>
                  <a:srgbClr val="FFFF00"/>
                </a:solidFill>
              </a:rPr>
              <a:t>Assumptions</a:t>
            </a:r>
          </a:p>
          <a:p>
            <a:pPr lvl="1"/>
            <a:r>
              <a:rPr lang="en-US" dirty="0" smtClean="0"/>
              <a:t>We can write a qualitative commonsense theory of the domain of activities</a:t>
            </a:r>
          </a:p>
          <a:p>
            <a:pPr lvl="2"/>
            <a:r>
              <a:rPr lang="en-US" dirty="0" smtClean="0">
                <a:solidFill>
                  <a:srgbClr val="FFFF00"/>
                </a:solidFill>
              </a:rPr>
              <a:t>Our theory is partial and inconsistent</a:t>
            </a:r>
          </a:p>
          <a:p>
            <a:pPr lvl="1"/>
            <a:r>
              <a:rPr lang="en-US" dirty="0" smtClean="0"/>
              <a:t>We have access to locations of individuals</a:t>
            </a:r>
          </a:p>
          <a:p>
            <a:pPr lvl="2"/>
            <a:r>
              <a:rPr lang="en-US" dirty="0" smtClean="0">
                <a:solidFill>
                  <a:srgbClr val="FFFF00"/>
                </a:solidFill>
              </a:rPr>
              <a:t>GPS data is noisy and incomplete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solidFill>
                  <a:srgbClr val="FFFF00"/>
                </a:solidFill>
              </a:rPr>
              <a:t>Eldercare: Monitoring </a:t>
            </a:r>
            <a:r>
              <a:rPr lang="en-US" dirty="0" err="1" smtClean="0">
                <a:solidFill>
                  <a:srgbClr val="FFFF00"/>
                </a:solidFill>
              </a:rPr>
              <a:t>Caregiving</a:t>
            </a:r>
            <a:r>
              <a:rPr lang="en-US" dirty="0" smtClean="0">
                <a:solidFill>
                  <a:srgbClr val="FFFF00"/>
                </a:solidFill>
              </a:rPr>
              <a:t> Activities</a:t>
            </a:r>
          </a:p>
          <a:p>
            <a:pPr lvl="1"/>
            <a:r>
              <a:rPr lang="en-US" dirty="0" smtClean="0"/>
              <a:t>Mary is spending time with Susan</a:t>
            </a:r>
          </a:p>
          <a:p>
            <a:pPr lvl="1"/>
            <a:r>
              <a:rPr lang="en-US" dirty="0" smtClean="0"/>
              <a:t>John is taking Mary to her doctor</a:t>
            </a:r>
          </a:p>
          <a:p>
            <a:pPr lvl="1"/>
            <a:r>
              <a:rPr lang="en-US" dirty="0" smtClean="0"/>
              <a:t>Measures of social and familial engagement are indicators of physical and mental health</a:t>
            </a:r>
          </a:p>
          <a:p>
            <a:r>
              <a:rPr lang="en-US" dirty="0" smtClean="0">
                <a:solidFill>
                  <a:srgbClr val="FFFF00"/>
                </a:solidFill>
              </a:rPr>
              <a:t>Strategic Analysis</a:t>
            </a:r>
          </a:p>
          <a:p>
            <a:pPr lvl="1"/>
            <a:r>
              <a:rPr lang="en-US" dirty="0" smtClean="0"/>
              <a:t>Battlefields or intelligence reports</a:t>
            </a:r>
          </a:p>
          <a:p>
            <a:pPr lvl="1"/>
            <a:r>
              <a:rPr lang="en-US" dirty="0" smtClean="0"/>
              <a:t>Who is doing what with who to whom?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whole_campus.png"/>
          <p:cNvPicPr>
            <a:picLocks noGrp="1" noChangeAspect="1"/>
          </p:cNvPicPr>
          <p:nvPr>
            <p:ph idx="1"/>
          </p:nvPr>
        </p:nvPicPr>
        <p:blipFill>
          <a:blip r:embed="rId2"/>
          <a:stretch>
            <a:fillRect/>
          </a:stretch>
        </p:blipFill>
        <p:spPr>
          <a:xfrm>
            <a:off x="1408176" y="39825"/>
            <a:ext cx="6266033" cy="6778351"/>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kautz-lecture">
  <a:themeElements>
    <a:clrScheme name="kautz-lecture 11">
      <a:dk1>
        <a:srgbClr val="969696"/>
      </a:dk1>
      <a:lt1>
        <a:srgbClr val="FFFFFF"/>
      </a:lt1>
      <a:dk2>
        <a:srgbClr val="000000"/>
      </a:dk2>
      <a:lt2>
        <a:srgbClr val="DDDDDD"/>
      </a:lt2>
      <a:accent1>
        <a:srgbClr val="CCECFF"/>
      </a:accent1>
      <a:accent2>
        <a:srgbClr val="FF0000"/>
      </a:accent2>
      <a:accent3>
        <a:srgbClr val="AAAAAA"/>
      </a:accent3>
      <a:accent4>
        <a:srgbClr val="DADADA"/>
      </a:accent4>
      <a:accent5>
        <a:srgbClr val="E2F4FF"/>
      </a:accent5>
      <a:accent6>
        <a:srgbClr val="E70000"/>
      </a:accent6>
      <a:hlink>
        <a:srgbClr val="6699FF"/>
      </a:hlink>
      <a:folHlink>
        <a:srgbClr val="FFFF66"/>
      </a:folHlink>
    </a:clrScheme>
    <a:fontScheme name="kautz-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kautz-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utz-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utz-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utz-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utz-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utz-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utz-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autz-lecture 8">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kautz-lecture 9">
        <a:dk1>
          <a:srgbClr val="969696"/>
        </a:dk1>
        <a:lt1>
          <a:srgbClr val="FFFFFF"/>
        </a:lt1>
        <a:dk2>
          <a:srgbClr val="000000"/>
        </a:dk2>
        <a:lt2>
          <a:srgbClr val="C0C0C0"/>
        </a:lt2>
        <a:accent1>
          <a:srgbClr val="CCECFF"/>
        </a:accent1>
        <a:accent2>
          <a:srgbClr val="FF0000"/>
        </a:accent2>
        <a:accent3>
          <a:srgbClr val="AAAAAA"/>
        </a:accent3>
        <a:accent4>
          <a:srgbClr val="DADADA"/>
        </a:accent4>
        <a:accent5>
          <a:srgbClr val="E2F4FF"/>
        </a:accent5>
        <a:accent6>
          <a:srgbClr val="E70000"/>
        </a:accent6>
        <a:hlink>
          <a:srgbClr val="3366FF"/>
        </a:hlink>
        <a:folHlink>
          <a:srgbClr val="FFFF66"/>
        </a:folHlink>
      </a:clrScheme>
      <a:clrMap bg1="dk2" tx1="lt1" bg2="dk1" tx2="lt2" accent1="accent1" accent2="accent2" accent3="accent3" accent4="accent4" accent5="accent5" accent6="accent6" hlink="hlink" folHlink="folHlink"/>
    </a:extraClrScheme>
    <a:extraClrScheme>
      <a:clrScheme name="kautz-lecture 10">
        <a:dk1>
          <a:srgbClr val="969696"/>
        </a:dk1>
        <a:lt1>
          <a:srgbClr val="FFFFFF"/>
        </a:lt1>
        <a:dk2>
          <a:srgbClr val="000000"/>
        </a:dk2>
        <a:lt2>
          <a:srgbClr val="DDDDDD"/>
        </a:lt2>
        <a:accent1>
          <a:srgbClr val="CCECFF"/>
        </a:accent1>
        <a:accent2>
          <a:srgbClr val="FF0000"/>
        </a:accent2>
        <a:accent3>
          <a:srgbClr val="AAAAAA"/>
        </a:accent3>
        <a:accent4>
          <a:srgbClr val="DADADA"/>
        </a:accent4>
        <a:accent5>
          <a:srgbClr val="E2F4FF"/>
        </a:accent5>
        <a:accent6>
          <a:srgbClr val="E70000"/>
        </a:accent6>
        <a:hlink>
          <a:srgbClr val="3366FF"/>
        </a:hlink>
        <a:folHlink>
          <a:srgbClr val="FFFF66"/>
        </a:folHlink>
      </a:clrScheme>
      <a:clrMap bg1="dk2" tx1="lt1" bg2="dk1" tx2="lt2" accent1="accent1" accent2="accent2" accent3="accent3" accent4="accent4" accent5="accent5" accent6="accent6" hlink="hlink" folHlink="folHlink"/>
    </a:extraClrScheme>
    <a:extraClrScheme>
      <a:clrScheme name="kautz-lecture 11">
        <a:dk1>
          <a:srgbClr val="969696"/>
        </a:dk1>
        <a:lt1>
          <a:srgbClr val="FFFFFF"/>
        </a:lt1>
        <a:dk2>
          <a:srgbClr val="000000"/>
        </a:dk2>
        <a:lt2>
          <a:srgbClr val="DDDDDD"/>
        </a:lt2>
        <a:accent1>
          <a:srgbClr val="CCECFF"/>
        </a:accent1>
        <a:accent2>
          <a:srgbClr val="FF0000"/>
        </a:accent2>
        <a:accent3>
          <a:srgbClr val="AAAAAA"/>
        </a:accent3>
        <a:accent4>
          <a:srgbClr val="DADADA"/>
        </a:accent4>
        <a:accent5>
          <a:srgbClr val="E2F4FF"/>
        </a:accent5>
        <a:accent6>
          <a:srgbClr val="E70000"/>
        </a:accent6>
        <a:hlink>
          <a:srgbClr val="6699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convergence</Template>
  <TotalTime>3080</TotalTime>
  <Words>1583</Words>
  <Application>Microsoft Macintosh PowerPoint</Application>
  <PresentationFormat>On-screen Show (4:3)</PresentationFormat>
  <Paragraphs>285</Paragraphs>
  <Slides>44</Slides>
  <Notes>4</Notes>
  <HiddenSlides>0</HiddenSlides>
  <MMClips>3</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kautz-lecture</vt:lpstr>
      <vt:lpstr>Equation</vt:lpstr>
      <vt:lpstr>Inferring Multi-agent Activities from GPS Data</vt:lpstr>
      <vt:lpstr>Activity Recognition from GPS</vt:lpstr>
      <vt:lpstr>Example: Route Prediction</vt:lpstr>
      <vt:lpstr>DBN Model of Transportation Plans</vt:lpstr>
      <vt:lpstr>Slide 5</vt:lpstr>
      <vt:lpstr>Relationships Matter</vt:lpstr>
      <vt:lpstr>Joint Activities</vt:lpstr>
      <vt:lpstr>Applications</vt:lpstr>
      <vt:lpstr>Slide 9</vt:lpstr>
      <vt:lpstr>Capture the Flag Domain</vt:lpstr>
      <vt:lpstr>Game Video</vt:lpstr>
      <vt:lpstr>Constraints</vt:lpstr>
      <vt:lpstr>Close Up: Critical Area</vt:lpstr>
      <vt:lpstr>Difficult Example</vt:lpstr>
      <vt:lpstr>Difficult Example</vt:lpstr>
      <vt:lpstr>Approach</vt:lpstr>
      <vt:lpstr>Relational Reasoning</vt:lpstr>
      <vt:lpstr>Markov Logic</vt:lpstr>
      <vt:lpstr>Example</vt:lpstr>
      <vt:lpstr>Inference: MaxWalkSAT (Kautz &amp; Selman 1995)</vt:lpstr>
      <vt:lpstr>Denoising GPS Data: Snapping</vt:lpstr>
      <vt:lpstr>Snapping</vt:lpstr>
      <vt:lpstr>Snapping</vt:lpstr>
      <vt:lpstr>Soft Rules for Snapping (Localization)</vt:lpstr>
      <vt:lpstr>Hard Rules for Capturing</vt:lpstr>
      <vt:lpstr>Soft Rules for Capturing</vt:lpstr>
      <vt:lpstr>Comparison</vt:lpstr>
      <vt:lpstr>Capture The Flag Dataset</vt:lpstr>
      <vt:lpstr>Results for Recognizing Captures</vt:lpstr>
      <vt:lpstr>Discovering Failed Activities</vt:lpstr>
      <vt:lpstr>Learning Failed Attempts</vt:lpstr>
      <vt:lpstr>Inducing a Model of Failed Attempts</vt:lpstr>
      <vt:lpstr>Inducing a Model of Failed Attempts</vt:lpstr>
      <vt:lpstr>Inducing a Model of Failed Attempts</vt:lpstr>
      <vt:lpstr>Inducing a Model of Failed Attempts</vt:lpstr>
      <vt:lpstr>Inducing a Model of Failed Attempts</vt:lpstr>
      <vt:lpstr>Capture The Flag Dataset</vt:lpstr>
      <vt:lpstr>Results</vt:lpstr>
      <vt:lpstr>Extended Theory is More Accurate for Successful Activities</vt:lpstr>
      <vt:lpstr>Learned Formulas</vt:lpstr>
      <vt:lpstr>Activity Discovery</vt:lpstr>
      <vt:lpstr>Activity Discovery</vt:lpstr>
      <vt:lpstr>Interesting Interactions</vt:lpstr>
      <vt:lpstr>Summary</vt:lpstr>
    </vt:vector>
  </TitlesOfParts>
  <Company>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cse</dc:creator>
  <cp:lastModifiedBy>Henry Kautz</cp:lastModifiedBy>
  <cp:revision>266</cp:revision>
  <dcterms:created xsi:type="dcterms:W3CDTF">2010-09-25T00:55:28Z</dcterms:created>
  <dcterms:modified xsi:type="dcterms:W3CDTF">2010-09-25T00:56:12Z</dcterms:modified>
</cp:coreProperties>
</file>