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94" r:id="rId3"/>
    <p:sldId id="342" r:id="rId4"/>
    <p:sldId id="296" r:id="rId5"/>
    <p:sldId id="343" r:id="rId6"/>
    <p:sldId id="345" r:id="rId7"/>
    <p:sldId id="346" r:id="rId8"/>
    <p:sldId id="347" r:id="rId9"/>
    <p:sldId id="273" r:id="rId10"/>
    <p:sldId id="348" r:id="rId11"/>
    <p:sldId id="349" r:id="rId12"/>
    <p:sldId id="350" r:id="rId13"/>
    <p:sldId id="353" r:id="rId14"/>
    <p:sldId id="351" r:id="rId15"/>
    <p:sldId id="352" r:id="rId16"/>
    <p:sldId id="306" r:id="rId17"/>
    <p:sldId id="308" r:id="rId18"/>
    <p:sldId id="309" r:id="rId19"/>
    <p:sldId id="354" r:id="rId20"/>
    <p:sldId id="319" r:id="rId21"/>
    <p:sldId id="355" r:id="rId22"/>
    <p:sldId id="356" r:id="rId23"/>
    <p:sldId id="357" r:id="rId24"/>
    <p:sldId id="344" r:id="rId25"/>
    <p:sldId id="312" r:id="rId26"/>
    <p:sldId id="311" r:id="rId27"/>
    <p:sldId id="313" r:id="rId28"/>
    <p:sldId id="317" r:id="rId29"/>
    <p:sldId id="316" r:id="rId30"/>
    <p:sldId id="358" r:id="rId31"/>
    <p:sldId id="359" r:id="rId32"/>
    <p:sldId id="360" r:id="rId33"/>
    <p:sldId id="361" r:id="rId34"/>
    <p:sldId id="362" r:id="rId35"/>
    <p:sldId id="363" r:id="rId36"/>
    <p:sldId id="379" r:id="rId37"/>
    <p:sldId id="382" r:id="rId38"/>
    <p:sldId id="380" r:id="rId39"/>
    <p:sldId id="364" r:id="rId40"/>
    <p:sldId id="381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774"/>
    <a:srgbClr val="FFFF66"/>
    <a:srgbClr val="B0EEC5"/>
    <a:srgbClr val="D2EEF3"/>
    <a:srgbClr val="E9E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72" d="100"/>
          <a:sy n="72" d="100"/>
        </p:scale>
        <p:origin x="-264" y="-112"/>
      </p:cViewPr>
      <p:guideLst>
        <p:guide orient="horz" pos="3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82E41-56C8-4A3E-8063-F117E6A063AA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00A73-DE88-4EB9-B448-CA87A66CF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example that captures a</a:t>
            </a:r>
            <a:r>
              <a:rPr lang="en-US" baseline="0" dirty="0" smtClean="0"/>
              <a:t> lot of aspects of activity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0A73-DE88-4EB9-B448-CA87A66CF0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Assistive</a:t>
            </a:r>
            <a:r>
              <a:rPr lang="en-US" baseline="0" dirty="0" smtClean="0"/>
              <a:t> technology:</a:t>
            </a:r>
          </a:p>
          <a:p>
            <a:r>
              <a:rPr lang="en-US" baseline="0" dirty="0" smtClean="0"/>
              <a:t>Education (How to fold a box properly – video, no semantics, etc., how to swim?)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Robotics:</a:t>
            </a:r>
          </a:p>
          <a:p>
            <a:r>
              <a:rPr lang="en-US" baseline="0" dirty="0" smtClean="0"/>
              <a:t>Computers – interaction with screen/keyboard (even with the </a:t>
            </a:r>
            <a:r>
              <a:rPr lang="en-US" baseline="0" dirty="0" err="1" smtClean="0"/>
              <a:t>kinect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robots – interact with an agent, multiple agents</a:t>
            </a:r>
          </a:p>
          <a:p>
            <a:r>
              <a:rPr lang="en-US" baseline="0" dirty="0" smtClean="0"/>
              <a:t>“natural” interactions (not completely, but somewhat)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Process automation:</a:t>
            </a:r>
            <a:endParaRPr lang="en-US" baseline="0" dirty="0" smtClean="0"/>
          </a:p>
          <a:p>
            <a:r>
              <a:rPr lang="en-US" baseline="0" dirty="0" smtClean="0"/>
              <a:t>computer tasks (list all the files in a directory, draw the UR logo and post it on my website)</a:t>
            </a:r>
          </a:p>
          <a:p>
            <a:r>
              <a:rPr lang="en-US" baseline="0" dirty="0" smtClean="0"/>
              <a:t>Robotics (imitation)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Error detection:</a:t>
            </a:r>
          </a:p>
          <a:p>
            <a:r>
              <a:rPr lang="en-US" baseline="0" dirty="0" smtClean="0"/>
              <a:t>High-risk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0A73-DE88-4EB9-B448-CA87A66CF0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from a data collected from HD cameras and </a:t>
            </a:r>
            <a:r>
              <a:rPr lang="en-US" dirty="0" err="1" smtClean="0"/>
              <a:t>Kinect</a:t>
            </a:r>
            <a:r>
              <a:rPr lang="en-US" dirty="0" smtClean="0"/>
              <a:t>-like Depth sensors, we introduce a system that is able to represent relationships between objects and hands in a qualitative fashion,</a:t>
            </a:r>
            <a:r>
              <a:rPr lang="en-US" baseline="0" dirty="0" smtClean="0"/>
              <a:t> for example in this image we can say that the cup is adjacent to the </a:t>
            </a:r>
            <a:r>
              <a:rPr lang="en-US" baseline="0" dirty="0" err="1" smtClean="0"/>
              <a:t>teabox</a:t>
            </a:r>
            <a:r>
              <a:rPr lang="en-US" baseline="0" dirty="0" smtClean="0"/>
              <a:t>, and the hands are directly-above the cup. This differs from many current systems that detect events directly from </a:t>
            </a:r>
            <a:r>
              <a:rPr lang="en-US" dirty="0" smtClean="0"/>
              <a:t>visual appearance.</a:t>
            </a:r>
          </a:p>
          <a:p>
            <a:endParaRPr lang="en-US" dirty="0" smtClean="0"/>
          </a:p>
          <a:p>
            <a:r>
              <a:rPr lang="en-US" dirty="0" smtClean="0"/>
              <a:t>This additional qualitative step</a:t>
            </a:r>
            <a:r>
              <a:rPr lang="en-US" baseline="0" dirty="0" smtClean="0"/>
              <a:t> makes it</a:t>
            </a:r>
            <a:r>
              <a:rPr lang="en-US" dirty="0" smtClean="0"/>
              <a:t> so that the system captures scene independent object relational features, and removes the need to be re-trained when working</a:t>
            </a:r>
            <a:r>
              <a:rPr lang="en-US" baseline="0" dirty="0" smtClean="0"/>
              <a:t> in different environments</a:t>
            </a:r>
            <a:r>
              <a:rPr lang="en-US" dirty="0" smtClean="0"/>
              <a:t>. This qualitative relational information is used to generate a low-level event representation of actions occurring in the scene.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0A73-DE88-4EB9-B448-CA87A66CF0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in many groups that</a:t>
            </a:r>
            <a:r>
              <a:rPr lang="en-US" baseline="0" dirty="0" smtClean="0"/>
              <a:t> are participating</a:t>
            </a:r>
          </a:p>
          <a:p>
            <a:r>
              <a:rPr lang="en-US" baseline="0" dirty="0" smtClean="0"/>
              <a:t>Egocentric cameras, GMTK, grounded speech, WISPs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0A73-DE88-4EB9-B448-CA87A66CF04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 spc="-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079" name="Picture 7" descr="footerd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oterdar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spc="-100" baseline="0">
          <a:solidFill>
            <a:schemeClr val="tx2"/>
          </a:solidFill>
          <a:latin typeface="+mj-lt"/>
          <a:ea typeface="+mj-ea"/>
          <a:cs typeface="Adobe Naskh Medium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spc="-70" baseline="0">
          <a:solidFill>
            <a:schemeClr val="tx1"/>
          </a:solidFill>
          <a:latin typeface="+mj-lt"/>
          <a:ea typeface="Segoe UI" pitchFamily="34" charset="0"/>
          <a:cs typeface="Adobe Naskh Medium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800" spc="-70" baseline="0">
          <a:solidFill>
            <a:schemeClr val="tx1"/>
          </a:solidFill>
          <a:latin typeface="+mj-lt"/>
          <a:ea typeface="Segoe UI" pitchFamily="34" charset="0"/>
          <a:cs typeface="Adobe Naskh Medium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spc="-70" baseline="0">
          <a:solidFill>
            <a:schemeClr val="tx1"/>
          </a:solidFill>
          <a:latin typeface="+mj-lt"/>
          <a:ea typeface="Segoe UI" pitchFamily="34" charset="0"/>
          <a:cs typeface="Adobe Naskh Medium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 spc="-70" baseline="0">
          <a:solidFill>
            <a:schemeClr val="tx1"/>
          </a:solidFill>
          <a:latin typeface="+mj-lt"/>
          <a:ea typeface="Segoe UI" pitchFamily="34" charset="0"/>
          <a:cs typeface="Adobe Naskh Medium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 spc="-70" baseline="0">
          <a:solidFill>
            <a:schemeClr val="tx1"/>
          </a:solidFill>
          <a:latin typeface="+mj-lt"/>
          <a:ea typeface="Segoe UI" pitchFamily="34" charset="0"/>
          <a:cs typeface="Adobe Naskh Medium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pc="0" dirty="0" smtClean="0">
                <a:latin typeface="+mj-lt"/>
              </a:rPr>
              <a:t>Learning Linguistic and Visual Models of Complex Activities</a:t>
            </a:r>
            <a:endParaRPr lang="en-US" spc="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Henry Kautz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Jiebo</a:t>
            </a:r>
            <a:r>
              <a:rPr lang="en-US" dirty="0" smtClean="0"/>
              <a:t> </a:t>
            </a:r>
            <a:r>
              <a:rPr lang="en-US" dirty="0" err="1" smtClean="0"/>
              <a:t>Luo</a:t>
            </a:r>
            <a:r>
              <a:rPr lang="en-US" dirty="0" smtClean="0"/>
              <a:t>, Daniel </a:t>
            </a:r>
            <a:r>
              <a:rPr lang="en-US" dirty="0" err="1" smtClean="0"/>
              <a:t>Gildea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Young Song </a:t>
            </a:r>
            <a:r>
              <a:rPr lang="en-US" dirty="0" err="1" smtClean="0"/>
              <a:t>Chol</a:t>
            </a:r>
            <a:r>
              <a:rPr lang="en-US" dirty="0"/>
              <a:t>, </a:t>
            </a:r>
            <a:r>
              <a:rPr lang="en-US" dirty="0" err="1"/>
              <a:t>Qiguang</a:t>
            </a:r>
            <a:r>
              <a:rPr lang="en-US" dirty="0"/>
              <a:t> Liu, </a:t>
            </a:r>
            <a:r>
              <a:rPr lang="en-US" dirty="0" err="1" smtClean="0"/>
              <a:t>Iftekhar</a:t>
            </a:r>
            <a:r>
              <a:rPr lang="en-US" dirty="0" smtClean="0"/>
              <a:t> </a:t>
            </a:r>
            <a:r>
              <a:rPr lang="en-US" dirty="0" err="1" smtClean="0"/>
              <a:t>Naim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2590800" cy="1143000"/>
          </a:xfrm>
        </p:spPr>
        <p:txBody>
          <a:bodyPr/>
          <a:lstStyle/>
          <a:p>
            <a:pPr algn="l"/>
            <a:r>
              <a:rPr lang="en-US" dirty="0" smtClean="0"/>
              <a:t>Meta-</a:t>
            </a:r>
            <a:br>
              <a:rPr lang="en-US" dirty="0" smtClean="0"/>
            </a:br>
            <a:r>
              <a:rPr lang="en-US" dirty="0" smtClean="0"/>
              <a:t>Predicates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26" y="381000"/>
            <a:ext cx="620207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2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Axioms for Meta-Predicates: Abstraction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8400"/>
            <a:ext cx="856431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2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Axioms for Meta-Predicates: Decomposition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12466"/>
            <a:ext cx="8013700" cy="16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 and </a:t>
            </a:r>
            <a:r>
              <a:rPr lang="en-US" dirty="0" err="1" smtClean="0"/>
              <a:t>fluents</a:t>
            </a:r>
            <a:r>
              <a:rPr lang="en-US" dirty="0" smtClean="0"/>
              <a:t> holds over intervals</a:t>
            </a:r>
          </a:p>
          <a:p>
            <a:r>
              <a:rPr lang="en-US" dirty="0" smtClean="0"/>
              <a:t>Endpoints: </a:t>
            </a:r>
            <a:r>
              <a:rPr lang="en-US" dirty="0" err="1" smtClean="0"/>
              <a:t>Stime</a:t>
            </a:r>
            <a:r>
              <a:rPr lang="en-US" dirty="0" smtClean="0"/>
              <a:t>(interval), </a:t>
            </a:r>
            <a:r>
              <a:rPr lang="en-US" dirty="0" err="1" smtClean="0"/>
              <a:t>Etime</a:t>
            </a:r>
            <a:r>
              <a:rPr lang="en-US" dirty="0" smtClean="0"/>
              <a:t>(interval)</a:t>
            </a:r>
          </a:p>
          <a:p>
            <a:r>
              <a:rPr lang="en-US" dirty="0" smtClean="0"/>
              <a:t>Allen-temporal relations hold between intervals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 action instance can directly appear where a time interval could appear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124200"/>
            <a:ext cx="6096000" cy="833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029200"/>
            <a:ext cx="6705600" cy="11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Axioms for Meta-Predicates: Constraints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8077200" cy="28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Axioms for Meta-Predicates: </a:t>
            </a:r>
            <a:r>
              <a:rPr lang="en-US" dirty="0" smtClean="0">
                <a:solidFill>
                  <a:srgbClr val="FF0000"/>
                </a:solidFill>
              </a:rPr>
              <a:t>Abduction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1600"/>
            <a:ext cx="9144000" cy="15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7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 err="1" smtClean="0"/>
              <a:t>Fluents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Qualitative relational features 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obust across variations in scenes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311069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900026"/>
            <a:ext cx="5410200" cy="3373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1143000"/>
          </a:xfrm>
        </p:spPr>
        <p:txBody>
          <a:bodyPr/>
          <a:lstStyle/>
          <a:p>
            <a:r>
              <a:rPr lang="en-US" dirty="0" smtClean="0"/>
              <a:t>Primitive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371600"/>
            <a:ext cx="2971800" cy="4495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Initial set computed from observed </a:t>
            </a:r>
            <a:r>
              <a:rPr lang="en-US" dirty="0" err="1" smtClean="0"/>
              <a:t>fluents</a:t>
            </a:r>
            <a:r>
              <a:rPr lang="en-US" dirty="0" smtClean="0"/>
              <a:t> at instantiation time</a:t>
            </a:r>
          </a:p>
          <a:p>
            <a:pPr lvl="1"/>
            <a:r>
              <a:rPr lang="en-US" dirty="0" smtClean="0"/>
              <a:t>Additional primitive actions may be inferred at MAP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01117"/>
            <a:ext cx="6286439" cy="3855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events from narrative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458200" cy="4495800"/>
          </a:xfrm>
        </p:spPr>
        <p:txBody>
          <a:bodyPr>
            <a:normAutofit fontScale="92500" lnSpcReduction="2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Speech recognition</a:t>
            </a:r>
          </a:p>
          <a:p>
            <a:pPr marL="1314450" lvl="2" indent="-514350"/>
            <a:r>
              <a:rPr lang="en-US" dirty="0" smtClean="0"/>
              <a:t>“Next I’ll put the tea bag into the cup.”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Computer logical form</a:t>
            </a:r>
          </a:p>
          <a:p>
            <a:pPr marL="1314450" lvl="2" indent="-514350"/>
            <a:r>
              <a:rPr lang="en-US" dirty="0" smtClean="0"/>
              <a:t>TRIPS domain independent parser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Simplify logical form to head verb, direct and indirect objects</a:t>
            </a:r>
          </a:p>
          <a:p>
            <a:pPr marL="1314450" lvl="2" indent="-514350"/>
            <a:r>
              <a:rPr lang="en-US" dirty="0" smtClean="0"/>
              <a:t>CREATE TEA, CLOSE LID, POUR WATER CUP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Extract temporal information</a:t>
            </a:r>
          </a:p>
          <a:p>
            <a:pPr marL="1314450" lvl="2" indent="-514350"/>
            <a:r>
              <a:rPr lang="en-US" dirty="0" smtClean="0"/>
              <a:t>PUT(BAG,CUP) :TEMPRELN FUTURE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Assert ML observation</a:t>
            </a:r>
          </a:p>
          <a:p>
            <a:pPr marL="1314450" lvl="2" indent="-514350"/>
            <a:r>
              <a:rPr lang="en-US" dirty="0" smtClean="0"/>
              <a:t>Occurs(Put, E25) ^ Object(E25, Bag) ^ Destination(E2, Cup) ^ </a:t>
            </a:r>
            <a:r>
              <a:rPr lang="en-US" dirty="0" err="1" smtClean="0"/>
              <a:t>Rel</a:t>
            </a:r>
            <a:r>
              <a:rPr lang="en-US" dirty="0" smtClean="0"/>
              <a:t>(E25, After, [190, 203])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Activity library: making tea, making cocoa, making sandwich, making oatmeal</a:t>
            </a:r>
          </a:p>
          <a:p>
            <a:r>
              <a:rPr lang="en-US" dirty="0" smtClean="0"/>
              <a:t>Weights on soft axioms set manually</a:t>
            </a:r>
          </a:p>
          <a:p>
            <a:r>
              <a:rPr lang="en-US" dirty="0" smtClean="0"/>
              <a:t>4 subjects, 3 trials each</a:t>
            </a:r>
          </a:p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Ability of activity library to correct positive and negative errors in visual system</a:t>
            </a:r>
          </a:p>
          <a:p>
            <a:pPr lvl="1"/>
            <a:r>
              <a:rPr lang="en-US" dirty="0" smtClean="0"/>
              <a:t>Ability of speech to compensate for errors in visual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6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495800"/>
          </a:xfrm>
        </p:spPr>
        <p:txBody>
          <a:bodyPr/>
          <a:lstStyle/>
          <a:p>
            <a:r>
              <a:rPr lang="en-US" dirty="0" smtClean="0"/>
              <a:t>What is the person doing?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Action Hierarchy</a:t>
            </a:r>
          </a:p>
          <a:p>
            <a:pPr lvl="2"/>
            <a:r>
              <a:rPr lang="en-US" dirty="0" smtClean="0"/>
              <a:t>Abstraction</a:t>
            </a:r>
          </a:p>
          <a:p>
            <a:pPr lvl="2"/>
            <a:r>
              <a:rPr lang="en-US" dirty="0" smtClean="0"/>
              <a:t>Decomposition</a:t>
            </a:r>
          </a:p>
          <a:p>
            <a:pPr lvl="1"/>
            <a:r>
              <a:rPr lang="en-US" dirty="0" err="1" smtClean="0"/>
              <a:t>Fluents</a:t>
            </a:r>
            <a:endParaRPr lang="en-US" dirty="0" smtClean="0"/>
          </a:p>
          <a:p>
            <a:pPr lvl="1"/>
            <a:r>
              <a:rPr lang="en-US" dirty="0" smtClean="0"/>
              <a:t>Sensor 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9179" y="5925979"/>
            <a:ext cx="1975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Making a grilled cheese sandwich</a:t>
            </a:r>
            <a:endParaRPr lang="en-US" sz="10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06791"/>
            <a:ext cx="4107912" cy="244441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and Hand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superpixel</a:t>
            </a:r>
            <a:r>
              <a:rPr lang="en-US" dirty="0" smtClean="0"/>
              <a:t> segmentation to segment adjacent </a:t>
            </a:r>
            <a:r>
              <a:rPr lang="en-US" dirty="0" err="1" smtClean="0"/>
              <a:t>pointclouds</a:t>
            </a:r>
            <a:r>
              <a:rPr lang="en-US" dirty="0" smtClean="0"/>
              <a:t> (hands and object)</a:t>
            </a:r>
          </a:p>
          <a:p>
            <a:pPr lvl="1"/>
            <a:r>
              <a:rPr lang="en-US" dirty="0" smtClean="0"/>
              <a:t>Off-the-shelf algorithms for </a:t>
            </a:r>
            <a:r>
              <a:rPr lang="en-US" dirty="0" err="1" smtClean="0"/>
              <a:t>superpixel</a:t>
            </a:r>
            <a:r>
              <a:rPr lang="en-US" dirty="0" smtClean="0"/>
              <a:t> segmentation (</a:t>
            </a:r>
            <a:r>
              <a:rPr lang="en-US" dirty="0" err="1" smtClean="0"/>
              <a:t>QuickShift</a:t>
            </a:r>
            <a:r>
              <a:rPr lang="en-US" dirty="0" smtClean="0"/>
              <a:t>, SLIC)</a:t>
            </a:r>
            <a:endParaRPr lang="en-US" dirty="0"/>
          </a:p>
        </p:txBody>
      </p:sp>
      <p:pic>
        <p:nvPicPr>
          <p:cNvPr id="3074" name="Picture 2" descr="D:\Research2\Untitled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2667000" cy="2284236"/>
          </a:xfrm>
          <a:prstGeom prst="rect">
            <a:avLst/>
          </a:prstGeom>
          <a:noFill/>
        </p:spPr>
      </p:pic>
      <p:pic>
        <p:nvPicPr>
          <p:cNvPr id="3075" name="Picture 3" descr="D:\Research2\Untitled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05200"/>
            <a:ext cx="2895600" cy="2265539"/>
          </a:xfrm>
          <a:prstGeom prst="rect">
            <a:avLst/>
          </a:prstGeom>
          <a:noFill/>
        </p:spPr>
      </p:pic>
      <p:pic>
        <p:nvPicPr>
          <p:cNvPr id="3076" name="Picture 4" descr="D:\Research2\Untitled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92171"/>
            <a:ext cx="2717664" cy="2327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Activity Library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700"/>
            <a:ext cx="9144000" cy="225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700"/>
            <a:ext cx="9144000" cy="22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9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Speech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7543800" cy="31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0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Approach is promising, but how can we learn</a:t>
            </a:r>
          </a:p>
          <a:p>
            <a:pPr lvl="1"/>
            <a:r>
              <a:rPr lang="en-US" dirty="0" smtClean="0"/>
              <a:t>Complex actions (meta-predicate domains)</a:t>
            </a:r>
          </a:p>
          <a:p>
            <a:pPr lvl="1"/>
            <a:r>
              <a:rPr lang="en-US" dirty="0" smtClean="0"/>
              <a:t>Weights</a:t>
            </a:r>
          </a:p>
          <a:p>
            <a:pPr lvl="1"/>
            <a:r>
              <a:rPr lang="en-US" dirty="0" smtClean="0"/>
              <a:t>Physical object models</a:t>
            </a:r>
          </a:p>
          <a:p>
            <a:pPr marL="0" indent="0">
              <a:buNone/>
            </a:pPr>
            <a:r>
              <a:rPr lang="en-US" dirty="0" smtClean="0"/>
              <a:t>    in a scalable way?</a:t>
            </a:r>
          </a:p>
          <a:p>
            <a:r>
              <a:rPr lang="en-US" dirty="0" smtClean="0"/>
              <a:t>Supervised learning:</a:t>
            </a:r>
          </a:p>
          <a:p>
            <a:pPr lvl="1"/>
            <a:r>
              <a:rPr lang="en-US" dirty="0" smtClean="0"/>
              <a:t>Labeling by experimenters not feasible</a:t>
            </a:r>
          </a:p>
          <a:p>
            <a:pPr lvl="1"/>
            <a:r>
              <a:rPr lang="en-US" dirty="0" smtClean="0"/>
              <a:t>Mechanical </a:t>
            </a:r>
            <a:r>
              <a:rPr lang="en-US" dirty="0"/>
              <a:t>T</a:t>
            </a:r>
            <a:r>
              <a:rPr lang="en-US" dirty="0" smtClean="0"/>
              <a:t>urk?  (See W. Laski et al. 2013, 2014)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Labeling by parallel corpus alignment </a:t>
            </a:r>
          </a:p>
        </p:txBody>
      </p:sp>
    </p:spTree>
    <p:extLst>
      <p:ext uri="{BB962C8B-B14F-4D97-AF65-F5344CB8AC3E}">
        <p14:creationId xmlns:p14="http://schemas.microsoft.com/office/powerpoint/2010/main" val="333479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Part I: a Markov Logic framework for activity recognition from speech and video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Framework for hierarchical activities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Experiments with engineered axioms</a:t>
            </a:r>
          </a:p>
          <a:p>
            <a:r>
              <a:rPr lang="en-US" dirty="0" smtClean="0"/>
              <a:t>Part II: learning complex activities</a:t>
            </a:r>
          </a:p>
          <a:p>
            <a:pPr lvl="1"/>
            <a:r>
              <a:rPr lang="en-US" dirty="0" smtClean="0"/>
              <a:t>Unsupervised alignment of text and video</a:t>
            </a:r>
          </a:p>
          <a:p>
            <a:pPr lvl="1"/>
            <a:r>
              <a:rPr lang="en-US" dirty="0" smtClean="0"/>
              <a:t>Grounded language acquisition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2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r>
              <a:rPr lang="en-US" dirty="0" smtClean="0"/>
              <a:t>Synthetic Biology</a:t>
            </a:r>
            <a:br>
              <a:rPr lang="en-US" dirty="0" smtClean="0"/>
            </a:br>
            <a:r>
              <a:rPr lang="en-US" sz="2800" dirty="0" smtClean="0"/>
              <a:t>(Intel STC-PC workshop))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4582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Segoe UI Semibold" pitchFamily="34" charset="0"/>
              </a:rPr>
              <a:t>What we want to do</a:t>
            </a:r>
          </a:p>
          <a:p>
            <a:pPr lvl="1"/>
            <a:r>
              <a:rPr lang="en-US" dirty="0" smtClean="0"/>
              <a:t>Design and implement new genetic programs</a:t>
            </a:r>
          </a:p>
          <a:p>
            <a:r>
              <a:rPr lang="en-US" dirty="0" smtClean="0">
                <a:latin typeface="Segoe UI Semibold" pitchFamily="34" charset="0"/>
              </a:rPr>
              <a:t>What we spend most of our time doing</a:t>
            </a:r>
          </a:p>
          <a:p>
            <a:pPr lvl="1"/>
            <a:r>
              <a:rPr lang="en-US" dirty="0" smtClean="0"/>
              <a:t>Transferring, heating, cooling, filtering, spinning colorless liquids, refining and optimizing biochemical protocols</a:t>
            </a:r>
          </a:p>
          <a:p>
            <a:r>
              <a:rPr lang="en-US" dirty="0" smtClean="0">
                <a:latin typeface="Segoe UI Semibold" pitchFamily="34" charset="0"/>
              </a:rPr>
              <a:t>Where is the knowledge?</a:t>
            </a:r>
          </a:p>
          <a:p>
            <a:pPr lvl="1"/>
            <a:r>
              <a:rPr lang="en-US" dirty="0" smtClean="0"/>
              <a:t>Post-doc brains, superstitions, lab notebooks</a:t>
            </a:r>
          </a:p>
          <a:p>
            <a:pPr lvl="1"/>
            <a:r>
              <a:rPr lang="en-US" dirty="0" smtClean="0"/>
              <a:t>Results differ drastically depending on personnel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462" y="381000"/>
            <a:ext cx="3462338" cy="158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dirty="0" err="1" smtClean="0"/>
              <a:t>BioTurk</a:t>
            </a:r>
            <a:r>
              <a:rPr lang="en-US" dirty="0" smtClean="0"/>
              <a:t> </a:t>
            </a:r>
            <a:r>
              <a:rPr lang="en-US" sz="3200" dirty="0" smtClean="0"/>
              <a:t>(University of Washington)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495800"/>
          </a:xfrm>
        </p:spPr>
        <p:txBody>
          <a:bodyPr/>
          <a:lstStyle/>
          <a:p>
            <a:r>
              <a:rPr lang="en-US" dirty="0" smtClean="0"/>
              <a:t>Make technicians as interchangeable as Mechanical Turk Workers</a:t>
            </a:r>
          </a:p>
          <a:p>
            <a:r>
              <a:rPr lang="en-US" dirty="0" smtClean="0"/>
              <a:t>Formalize lab how-to knowledge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94532"/>
            <a:ext cx="7734784" cy="402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Recognition in </a:t>
            </a:r>
            <a:r>
              <a:rPr lang="en-US" dirty="0" err="1" smtClean="0"/>
              <a:t>BioTurk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  <a:p>
            <a:pPr lvl="1"/>
            <a:r>
              <a:rPr lang="en-US" dirty="0"/>
              <a:t>Document in video and audio all things occurring during a protocol </a:t>
            </a:r>
            <a:r>
              <a:rPr lang="en-US" dirty="0" smtClean="0"/>
              <a:t>session</a:t>
            </a:r>
          </a:p>
          <a:p>
            <a:pPr lvl="1"/>
            <a:r>
              <a:rPr lang="en-US" dirty="0" err="1" smtClean="0"/>
              <a:t>Kinect</a:t>
            </a:r>
            <a:r>
              <a:rPr lang="en-US" dirty="0" smtClean="0"/>
              <a:t>-style RGBD</a:t>
            </a:r>
            <a:endParaRPr lang="en-US" dirty="0"/>
          </a:p>
          <a:p>
            <a:r>
              <a:rPr lang="en-US" dirty="0"/>
              <a:t>Step 2</a:t>
            </a:r>
          </a:p>
          <a:p>
            <a:pPr lvl="1"/>
            <a:r>
              <a:rPr lang="en-US" dirty="0"/>
              <a:t>Recognize steps in a session and document errors</a:t>
            </a:r>
          </a:p>
          <a:p>
            <a:r>
              <a:rPr lang="en-US" dirty="0"/>
              <a:t>Step 3</a:t>
            </a:r>
          </a:p>
          <a:p>
            <a:pPr lvl="1"/>
            <a:r>
              <a:rPr lang="en-US" dirty="0"/>
              <a:t>Intervene when errors have been detected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58164" y="2438400"/>
            <a:ext cx="3600036" cy="2837589"/>
            <a:chOff x="4858164" y="2438400"/>
            <a:chExt cx="3600036" cy="2837589"/>
          </a:xfrm>
        </p:grpSpPr>
        <p:sp>
          <p:nvSpPr>
            <p:cNvPr id="4" name="Oval 3"/>
            <p:cNvSpPr/>
            <p:nvPr/>
          </p:nvSpPr>
          <p:spPr bwMode="auto">
            <a:xfrm>
              <a:off x="5486400" y="2438400"/>
              <a:ext cx="2971800" cy="152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Our goal: Automate!</a:t>
              </a:r>
            </a:p>
          </p:txBody>
        </p:sp>
        <p:sp>
          <p:nvSpPr>
            <p:cNvPr id="5" name="Right Arrow 4"/>
            <p:cNvSpPr/>
            <p:nvPr/>
          </p:nvSpPr>
          <p:spPr bwMode="auto">
            <a:xfrm rot="20073268" flipH="1">
              <a:off x="4858164" y="3358292"/>
              <a:ext cx="838200" cy="4572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 rot="18804156" flipH="1">
              <a:off x="5131455" y="4112739"/>
              <a:ext cx="1869300" cy="4572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r>
              <a:rPr lang="en-US" dirty="0" smtClean="0"/>
              <a:t>Media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495800"/>
          </a:xfrm>
        </p:spPr>
        <p:txBody>
          <a:bodyPr/>
          <a:lstStyle/>
          <a:p>
            <a:r>
              <a:rPr lang="en-US" dirty="0" smtClean="0"/>
              <a:t>Written in stylized English</a:t>
            </a:r>
          </a:p>
          <a:p>
            <a:pPr lvl="1"/>
            <a:r>
              <a:rPr lang="en-US" dirty="0" smtClean="0"/>
              <a:t>Attempts to </a:t>
            </a:r>
            <a:r>
              <a:rPr lang="en-US" dirty="0"/>
              <a:t>be </a:t>
            </a:r>
            <a:r>
              <a:rPr lang="en-US" dirty="0" smtClean="0"/>
              <a:t>precise: XLM </a:t>
            </a:r>
            <a:r>
              <a:rPr lang="en-US" dirty="0"/>
              <a:t>tagging of verb/noun/preposition structure, steps, sub-</a:t>
            </a:r>
            <a:r>
              <a:rPr lang="en-US" dirty="0" smtClean="0"/>
              <a:t>steps</a:t>
            </a:r>
          </a:p>
          <a:p>
            <a:r>
              <a:rPr lang="en-US" dirty="0" smtClean="0"/>
              <a:t>Still exhibits ambiguity, synecdoche, implicit actions,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733800"/>
            <a:ext cx="6477000" cy="2462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egoe UI Semibold" pitchFamily="34" charset="0"/>
              </a:rPr>
              <a:t>Protocol </a:t>
            </a: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LB Liquid Growth Media</a:t>
            </a:r>
          </a:p>
          <a:p>
            <a:r>
              <a:rPr lang="en-US" sz="1100" dirty="0" smtClean="0">
                <a:latin typeface="Segoe UI Semibold" pitchFamily="34" charset="0"/>
              </a:rPr>
              <a:t>Step Label the bottle</a:t>
            </a:r>
          </a:p>
          <a:p>
            <a:r>
              <a:rPr lang="en-US" sz="1100" dirty="0" smtClean="0">
                <a:latin typeface="Segoe UI Semibold" pitchFamily="34" charset="0"/>
              </a:rPr>
              <a:t>    Write LB Growth Media on a label, stick it to the bottle.</a:t>
            </a:r>
          </a:p>
          <a:p>
            <a:r>
              <a:rPr lang="en-US" sz="1100" dirty="0" smtClean="0">
                <a:latin typeface="Segoe UI Semibold" pitchFamily="34" charset="0"/>
              </a:rPr>
              <a:t>    Affix a piece of autoclave tape to the bottle as well.</a:t>
            </a:r>
          </a:p>
          <a:p>
            <a:r>
              <a:rPr lang="en-US" sz="1100" dirty="0" smtClean="0">
                <a:latin typeface="Segoe UI Semibold" pitchFamily="34" charset="0"/>
              </a:rPr>
              <a:t>Step Measure 20 g of LB Broth Base</a:t>
            </a:r>
          </a:p>
          <a:p>
            <a:r>
              <a:rPr lang="en-US" sz="1100" dirty="0" smtClean="0">
                <a:latin typeface="Segoe UI Semibold" pitchFamily="34" charset="0"/>
              </a:rPr>
              <a:t>    Place the plastic boat on the scale.</a:t>
            </a:r>
          </a:p>
          <a:p>
            <a:r>
              <a:rPr lang="en-US" sz="1100" dirty="0" smtClean="0">
                <a:latin typeface="Segoe UI Semibold" pitchFamily="34" charset="0"/>
              </a:rPr>
              <a:t>    Zero the scale.</a:t>
            </a:r>
          </a:p>
          <a:p>
            <a:r>
              <a:rPr lang="en-US" sz="1100" dirty="0" smtClean="0">
                <a:latin typeface="Segoe UI Semibold" pitchFamily="34" charset="0"/>
              </a:rPr>
              <a:t>    Using the spatula, measure 20 g of LB Broth Base into the plastic boat.</a:t>
            </a:r>
          </a:p>
          <a:p>
            <a:r>
              <a:rPr lang="en-US" sz="1100" dirty="0" smtClean="0">
                <a:latin typeface="Segoe UI Semibold" pitchFamily="34" charset="0"/>
              </a:rPr>
              <a:t>Step Pour the LB Broth Base into the 1000 </a:t>
            </a:r>
            <a:r>
              <a:rPr lang="en-US" sz="1100" dirty="0" err="1" smtClean="0">
                <a:latin typeface="Segoe UI Semibold" pitchFamily="34" charset="0"/>
              </a:rPr>
              <a:t>mL</a:t>
            </a:r>
            <a:r>
              <a:rPr lang="en-US" sz="1100" dirty="0" smtClean="0">
                <a:latin typeface="Segoe UI Semibold" pitchFamily="34" charset="0"/>
              </a:rPr>
              <a:t> bottle.</a:t>
            </a:r>
          </a:p>
          <a:p>
            <a:r>
              <a:rPr lang="en-US" sz="1100" dirty="0" smtClean="0">
                <a:latin typeface="Segoe UI Semibold" pitchFamily="34" charset="0"/>
              </a:rPr>
              <a:t>Step Add 800 </a:t>
            </a:r>
            <a:r>
              <a:rPr lang="en-US" sz="1100" dirty="0" err="1" smtClean="0">
                <a:latin typeface="Segoe UI Semibold" pitchFamily="34" charset="0"/>
              </a:rPr>
              <a:t>mL</a:t>
            </a:r>
            <a:r>
              <a:rPr lang="en-US" sz="1100" dirty="0" smtClean="0">
                <a:latin typeface="Segoe UI Semibold" pitchFamily="34" charset="0"/>
              </a:rPr>
              <a:t> of DI water.</a:t>
            </a:r>
          </a:p>
          <a:p>
            <a:r>
              <a:rPr lang="en-US" sz="1100" dirty="0" smtClean="0">
                <a:latin typeface="Segoe UI Semibold" pitchFamily="34" charset="0"/>
              </a:rPr>
              <a:t>    Use the DI water near the sink.</a:t>
            </a:r>
          </a:p>
          <a:p>
            <a:r>
              <a:rPr lang="en-US" sz="1100" dirty="0" smtClean="0">
                <a:latin typeface="Segoe UI Semibold" pitchFamily="34" charset="0"/>
              </a:rPr>
              <a:t>Step Mix.</a:t>
            </a:r>
          </a:p>
          <a:p>
            <a:r>
              <a:rPr lang="en-US" sz="1100" dirty="0" smtClean="0">
                <a:latin typeface="Segoe UI Semibold" pitchFamily="34" charset="0"/>
              </a:rPr>
              <a:t>    Put a cap on the bottle and shake to mix the dry ingredients with the water.</a:t>
            </a:r>
          </a:p>
          <a:p>
            <a:r>
              <a:rPr lang="en-US" sz="1100" dirty="0" smtClean="0">
                <a:latin typeface="Segoe UI Semibold" pitchFamily="34" charset="0"/>
              </a:rPr>
              <a:t>    Dry off the bottle with a paper towel. Place the bottle in location b1.300.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</a:t>
            </a:r>
            <a:r>
              <a:rPr lang="en-US" dirty="0" err="1" smtClean="0"/>
              <a:t>Wetlab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Asus RGB-D Camera, TOF Camera, Microphone, WISPs (RFID-based object motion tags)</a:t>
            </a:r>
          </a:p>
          <a:p>
            <a:r>
              <a:rPr lang="en-US" dirty="0" smtClean="0"/>
              <a:t>Permanent data collection setup </a:t>
            </a:r>
          </a:p>
          <a:p>
            <a:pPr lvl="1"/>
            <a:r>
              <a:rPr lang="en-US" dirty="0" smtClean="0"/>
              <a:t>10s of media sequences recorded each day</a:t>
            </a:r>
          </a:p>
          <a:p>
            <a:pPr lvl="1"/>
            <a:r>
              <a:rPr lang="en-US" dirty="0" smtClean="0"/>
              <a:t>100s of protocol steps (transfer liquid, measure powder, etc) per day</a:t>
            </a:r>
          </a:p>
          <a:p>
            <a:pPr lvl="1"/>
            <a:r>
              <a:rPr lang="en-US" dirty="0" smtClean="0"/>
              <a:t>1000s of protocol actions (pouring, wiping, putting, </a:t>
            </a:r>
            <a:r>
              <a:rPr lang="en-US" i="1" dirty="0" smtClean="0"/>
              <a:t>etc</a:t>
            </a:r>
            <a:r>
              <a:rPr lang="en-US" dirty="0" smtClean="0"/>
              <a:t>.) per 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/>
        </p:spPr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71" y="2038608"/>
            <a:ext cx="4943947" cy="2941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8200" y="5133935"/>
            <a:ext cx="2743200" cy="707886"/>
          </a:xfrm>
          <a:prstGeom prst="rect">
            <a:avLst/>
          </a:prstGeom>
          <a:solidFill>
            <a:srgbClr val="B0EEC5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Segoe UI" pitchFamily="34" charset="0"/>
                <a:cs typeface="Segoe UI" pitchFamily="34" charset="0"/>
              </a:rPr>
              <a:t>Sensed: </a:t>
            </a:r>
            <a:r>
              <a:rPr lang="en-US" sz="2000" i="1" dirty="0" smtClean="0">
                <a:latin typeface="+mj-lt"/>
                <a:ea typeface="Segoe UI" pitchFamily="34" charset="0"/>
                <a:cs typeface="Segoe UI" pitchFamily="34" charset="0"/>
              </a:rPr>
              <a:t>Hand</a:t>
            </a:r>
            <a:br>
              <a:rPr lang="en-US" sz="2000" i="1" dirty="0" smtClean="0">
                <a:latin typeface="+mj-lt"/>
                <a:ea typeface="Segoe UI" pitchFamily="34" charset="0"/>
                <a:cs typeface="Segoe UI" pitchFamily="34" charset="0"/>
              </a:rPr>
            </a:br>
            <a:r>
              <a:rPr lang="en-US" sz="2000" i="1" dirty="0" smtClean="0">
                <a:latin typeface="+mj-lt"/>
                <a:ea typeface="Segoe UI" pitchFamily="34" charset="0"/>
                <a:cs typeface="Segoe UI" pitchFamily="34" charset="0"/>
              </a:rPr>
              <a:t>moving faucet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1981200" y="4549915"/>
            <a:ext cx="228600" cy="5840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867400" y="1524000"/>
            <a:ext cx="1533525" cy="692964"/>
          </a:xfrm>
          <a:prstGeom prst="ellipse">
            <a:avLst/>
          </a:prstGeom>
          <a:solidFill>
            <a:schemeClr val="bg2">
              <a:lumMod val="50000"/>
              <a:alpha val="12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Prepare Hot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Water</a:t>
            </a:r>
            <a:endParaRPr lang="en-US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7400" y="3886200"/>
            <a:ext cx="1466850" cy="692964"/>
          </a:xfrm>
          <a:prstGeom prst="ellipse">
            <a:avLst/>
          </a:prstGeom>
          <a:solidFill>
            <a:schemeClr val="bg2">
              <a:lumMod val="50000"/>
              <a:alpha val="12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Fill Kettle</a:t>
            </a:r>
            <a:endParaRPr lang="en-US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43600" y="5181600"/>
            <a:ext cx="1466850" cy="802379"/>
          </a:xfrm>
          <a:prstGeom prst="ellipse">
            <a:avLst/>
          </a:prstGeom>
          <a:solidFill>
            <a:srgbClr val="B0EEC5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Turn 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Faucet</a:t>
            </a:r>
            <a:endParaRPr lang="en-US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9" name="Straight Arrow Connector 18"/>
          <p:cNvCxnSpPr>
            <a:stCxn id="77" idx="4"/>
            <a:endCxn id="17" idx="0"/>
          </p:cNvCxnSpPr>
          <p:nvPr/>
        </p:nvCxnSpPr>
        <p:spPr>
          <a:xfrm flipH="1">
            <a:off x="6600825" y="3512364"/>
            <a:ext cx="33338" cy="37383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18" idx="0"/>
          </p:cNvCxnSpPr>
          <p:nvPr/>
        </p:nvCxnSpPr>
        <p:spPr>
          <a:xfrm>
            <a:off x="6600825" y="4579164"/>
            <a:ext cx="76200" cy="60243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5"/>
            <a:endCxn id="32" idx="0"/>
          </p:cNvCxnSpPr>
          <p:nvPr/>
        </p:nvCxnSpPr>
        <p:spPr>
          <a:xfrm>
            <a:off x="8014545" y="972482"/>
            <a:ext cx="362693" cy="1237318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705600" y="381000"/>
            <a:ext cx="1533525" cy="692964"/>
          </a:xfrm>
          <a:prstGeom prst="ellipse">
            <a:avLst/>
          </a:prstGeom>
          <a:solidFill>
            <a:schemeClr val="bg2">
              <a:lumMod val="50000"/>
              <a:alpha val="12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Prepare Tea</a:t>
            </a:r>
            <a:endParaRPr lang="en-US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10475" y="2209800"/>
            <a:ext cx="1533525" cy="692964"/>
          </a:xfrm>
          <a:prstGeom prst="ellipse">
            <a:avLst/>
          </a:prstGeom>
          <a:solidFill>
            <a:srgbClr val="D2EEF3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Get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Teabox</a:t>
            </a:r>
            <a:endParaRPr lang="en-US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3800" y="5105400"/>
            <a:ext cx="2133600" cy="707886"/>
          </a:xfrm>
          <a:prstGeom prst="rect">
            <a:avLst/>
          </a:prstGeom>
          <a:solidFill>
            <a:srgbClr val="FFFF66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Segoe UI" pitchFamily="34" charset="0"/>
                <a:cs typeface="Segoe UI" pitchFamily="34" charset="0"/>
              </a:rPr>
              <a:t>Sensed: </a:t>
            </a:r>
            <a:r>
              <a:rPr lang="en-US" sz="2000" i="1" dirty="0" smtClean="0">
                <a:latin typeface="+mj-lt"/>
                <a:ea typeface="Segoe UI" pitchFamily="34" charset="0"/>
                <a:cs typeface="Segoe UI" pitchFamily="34" charset="0"/>
              </a:rPr>
              <a:t>Kettle</a:t>
            </a:r>
          </a:p>
          <a:p>
            <a:pPr algn="ctr"/>
            <a:r>
              <a:rPr lang="en-US" sz="2000" i="1" dirty="0" smtClean="0">
                <a:latin typeface="+mj-lt"/>
                <a:ea typeface="Segoe UI" pitchFamily="34" charset="0"/>
                <a:cs typeface="Segoe UI" pitchFamily="34" charset="0"/>
              </a:rPr>
              <a:t>at faucet</a:t>
            </a:r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H="1" flipV="1">
            <a:off x="2667000" y="4343400"/>
            <a:ext cx="2133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7162800" y="4648200"/>
            <a:ext cx="1828800" cy="457200"/>
          </a:xfrm>
          <a:prstGeom prst="rect">
            <a:avLst/>
          </a:prstGeom>
          <a:solidFill>
            <a:srgbClr val="FFFF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lt"/>
                <a:ea typeface="MS Pゴシック" pitchFamily="-92" charset="-128"/>
              </a:rPr>
              <a:t>K</a:t>
            </a:r>
            <a:r>
              <a:rPr lang="en-US" dirty="0" smtClean="0">
                <a:latin typeface="+mj-lt"/>
                <a:ea typeface="MS Pゴシック" pitchFamily="-92" charset="-128"/>
              </a:rPr>
              <a:t>ettle at Faucet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MS Pゴシック" pitchFamily="-92" charset="-128"/>
            </a:endParaRPr>
          </a:p>
        </p:txBody>
      </p:sp>
      <p:cxnSp>
        <p:nvCxnSpPr>
          <p:cNvPr id="52" name="Straight Arrow Connector 51"/>
          <p:cNvCxnSpPr>
            <a:stCxn id="26" idx="3"/>
            <a:endCxn id="16" idx="0"/>
          </p:cNvCxnSpPr>
          <p:nvPr/>
        </p:nvCxnSpPr>
        <p:spPr>
          <a:xfrm flipH="1">
            <a:off x="6634163" y="972482"/>
            <a:ext cx="296017" cy="551518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" idx="6"/>
            <a:endCxn id="42" idx="0"/>
          </p:cNvCxnSpPr>
          <p:nvPr/>
        </p:nvCxnSpPr>
        <p:spPr>
          <a:xfrm>
            <a:off x="7334250" y="4232682"/>
            <a:ext cx="742950" cy="415518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Callout 59"/>
          <p:cNvSpPr/>
          <p:nvPr/>
        </p:nvSpPr>
        <p:spPr bwMode="auto">
          <a:xfrm>
            <a:off x="2438400" y="914400"/>
            <a:ext cx="2895600" cy="990600"/>
          </a:xfrm>
          <a:prstGeom prst="wedgeEllipseCallout">
            <a:avLst>
              <a:gd name="adj1" fmla="val -41089"/>
              <a:gd name="adj2" fmla="val 120619"/>
            </a:avLst>
          </a:prstGeom>
          <a:solidFill>
            <a:srgbClr val="D2EE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rPr>
              <a:t>I need to get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rPr>
              <a:t>teabox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cxnSp>
        <p:nvCxnSpPr>
          <p:cNvPr id="65" name="Straight Arrow Connector 64"/>
          <p:cNvCxnSpPr>
            <a:stCxn id="26" idx="4"/>
          </p:cNvCxnSpPr>
          <p:nvPr/>
        </p:nvCxnSpPr>
        <p:spPr>
          <a:xfrm>
            <a:off x="7472363" y="1073964"/>
            <a:ext cx="71437" cy="60243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6" idx="6"/>
          </p:cNvCxnSpPr>
          <p:nvPr/>
        </p:nvCxnSpPr>
        <p:spPr>
          <a:xfrm>
            <a:off x="8239125" y="727482"/>
            <a:ext cx="523875" cy="644118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867400" y="2819400"/>
            <a:ext cx="1533525" cy="692964"/>
          </a:xfrm>
          <a:prstGeom prst="ellipse">
            <a:avLst/>
          </a:prstGeom>
          <a:solidFill>
            <a:schemeClr val="bg2">
              <a:lumMod val="50000"/>
              <a:alpha val="12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Prepare Water </a:t>
            </a:r>
            <a:endParaRPr lang="en-US" sz="16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Using Kettle</a:t>
            </a:r>
            <a:endParaRPr lang="en-US" sz="16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5" name="Straight Arrow Connector 84"/>
          <p:cNvCxnSpPr>
            <a:stCxn id="16" idx="4"/>
            <a:endCxn id="77" idx="0"/>
          </p:cNvCxnSpPr>
          <p:nvPr/>
        </p:nvCxnSpPr>
        <p:spPr>
          <a:xfrm>
            <a:off x="6634163" y="2216964"/>
            <a:ext cx="0" cy="602436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7" idx="5"/>
          </p:cNvCxnSpPr>
          <p:nvPr/>
        </p:nvCxnSpPr>
        <p:spPr>
          <a:xfrm>
            <a:off x="7176345" y="3410882"/>
            <a:ext cx="443655" cy="399118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8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ai-slides_Page_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3" y="0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0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02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0" y="29051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205198" cy="61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Model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set of blobs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set of nouns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Probability of generating a set of blobs f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m</a:t>
            </a:r>
            <a:r>
              <a:rPr lang="en-US" baseline="30000" dirty="0" smtClean="0"/>
              <a:t>) </a:t>
            </a:r>
            <a:r>
              <a:rPr lang="en-US" dirty="0" smtClean="0"/>
              <a:t>from a set of nouns e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n</a:t>
            </a:r>
            <a:r>
              <a:rPr lang="en-US" baseline="30000" dirty="0" smtClean="0"/>
              <a:t>) </a:t>
            </a:r>
            <a:r>
              <a:rPr lang="en-US" dirty="0" smtClean="0"/>
              <a:t>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84564"/>
            <a:ext cx="4292600" cy="600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743200"/>
            <a:ext cx="1276038" cy="568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819400"/>
            <a:ext cx="2514600" cy="626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495800"/>
            <a:ext cx="6858000" cy="127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9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Blob-Noun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that a blob matches to a noun is given by a matching probability table: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we get T?  We will </a:t>
            </a:r>
            <a:r>
              <a:rPr lang="en-US" i="1" dirty="0" smtClean="0"/>
              <a:t>learn</a:t>
            </a:r>
            <a:r>
              <a:rPr lang="en-US" dirty="0" smtClean="0"/>
              <a:t> it, </a:t>
            </a:r>
            <a:r>
              <a:rPr lang="en-US" i="1" dirty="0" smtClean="0"/>
              <a:t>while</a:t>
            </a:r>
            <a:r>
              <a:rPr lang="en-US" dirty="0" smtClean="0"/>
              <a:t> finding the most likely alignment!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590800"/>
            <a:ext cx="2933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50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Model 1 in an 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Markov assumption, the hidden alignment state </a:t>
            </a:r>
            <a:r>
              <a:rPr lang="en-US" i="1" dirty="0" smtClean="0"/>
              <a:t>a</a:t>
            </a:r>
            <a:r>
              <a:rPr lang="en-US" i="1" baseline="-25000" dirty="0" smtClean="0"/>
              <a:t>m</a:t>
            </a:r>
            <a:r>
              <a:rPr lang="en-US" i="1" dirty="0" smtClean="0"/>
              <a:t>=n</a:t>
            </a:r>
            <a:r>
              <a:rPr lang="en-US" dirty="0" smtClean="0"/>
              <a:t> depends on the alignment state for the previous video segment </a:t>
            </a:r>
            <a:r>
              <a:rPr lang="en-US" i="1" dirty="0" smtClean="0"/>
              <a:t>a</a:t>
            </a:r>
            <a:r>
              <a:rPr lang="en-US" i="1" baseline="-25000" dirty="0" smtClean="0"/>
              <a:t>m-1</a:t>
            </a:r>
            <a:r>
              <a:rPr lang="en-US" i="1" dirty="0" smtClean="0"/>
              <a:t>=n’</a:t>
            </a:r>
          </a:p>
          <a:p>
            <a:r>
              <a:rPr lang="en-US" dirty="0" smtClean="0"/>
              <a:t>State transition probability is parameterized by the “jump size” between adjacent alignment points, where </a:t>
            </a:r>
            <a:r>
              <a:rPr lang="en-US" i="1" dirty="0" smtClean="0"/>
              <a:t>c(d)</a:t>
            </a:r>
            <a:r>
              <a:rPr lang="en-US" dirty="0" smtClean="0"/>
              <a:t> = probability of jumps of distance </a:t>
            </a:r>
            <a:r>
              <a:rPr lang="en-US" i="1" dirty="0" smtClean="0"/>
              <a:t>d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953000"/>
            <a:ext cx="5969000" cy="5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99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" y="1"/>
            <a:ext cx="82295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Assistive technology: smart kitchen</a:t>
            </a:r>
          </a:p>
          <a:p>
            <a:r>
              <a:rPr lang="en-US" dirty="0" smtClean="0"/>
              <a:t>Human-robot interaction</a:t>
            </a:r>
          </a:p>
          <a:p>
            <a:r>
              <a:rPr lang="en-US" dirty="0" smtClean="0"/>
              <a:t>Training and testing</a:t>
            </a:r>
          </a:p>
          <a:p>
            <a:r>
              <a:rPr lang="en-US" dirty="0" smtClean="0"/>
              <a:t>Automated lab </a:t>
            </a:r>
            <a:r>
              <a:rPr lang="en-US" dirty="0"/>
              <a:t>n</a:t>
            </a:r>
            <a:r>
              <a:rPr lang="en-US" dirty="0" smtClean="0"/>
              <a:t>otebook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578" y="3048000"/>
            <a:ext cx="4027522" cy="301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Alignment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i="1" dirty="0" smtClean="0"/>
              <a:t>jointly</a:t>
            </a:r>
            <a:r>
              <a:rPr lang="en-US" dirty="0" smtClean="0"/>
              <a:t> find the most likely alignment and </a:t>
            </a:r>
            <a:r>
              <a:rPr lang="en-US" i="1" dirty="0" smtClean="0"/>
              <a:t>learn</a:t>
            </a:r>
            <a:r>
              <a:rPr lang="en-US" dirty="0" smtClean="0"/>
              <a:t> the blob-noun matching table </a:t>
            </a:r>
            <a:r>
              <a:rPr lang="en-US" i="1" dirty="0" smtClean="0"/>
              <a:t>T</a:t>
            </a:r>
            <a:r>
              <a:rPr lang="en-US" dirty="0" smtClean="0"/>
              <a:t> and the jump probabilities </a:t>
            </a:r>
            <a:r>
              <a:rPr lang="en-US" i="1" dirty="0" smtClean="0"/>
              <a:t>c(</a:t>
            </a:r>
            <a:r>
              <a:rPr lang="en-US" i="1" dirty="0" err="1" smtClean="0"/>
              <a:t>dist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Method: EM</a:t>
            </a:r>
          </a:p>
          <a:p>
            <a:pPr lvl="1"/>
            <a:r>
              <a:rPr lang="en-US" dirty="0" smtClean="0"/>
              <a:t>Initialize </a:t>
            </a:r>
            <a:r>
              <a:rPr lang="en-US" i="1" dirty="0" smtClean="0"/>
              <a:t>T</a:t>
            </a:r>
            <a:r>
              <a:rPr lang="en-US" dirty="0" smtClean="0"/>
              <a:t> and </a:t>
            </a:r>
            <a:r>
              <a:rPr lang="en-US" i="1" dirty="0" smtClean="0"/>
              <a:t>c(</a:t>
            </a:r>
            <a:r>
              <a:rPr lang="en-US" i="1" dirty="0" err="1" smtClean="0"/>
              <a:t>dist</a:t>
            </a:r>
            <a:r>
              <a:rPr lang="en-US" i="1" dirty="0" smtClean="0"/>
              <a:t>) </a:t>
            </a:r>
            <a:r>
              <a:rPr lang="en-US" dirty="0" smtClean="0"/>
              <a:t>uniformly</a:t>
            </a:r>
          </a:p>
          <a:p>
            <a:pPr lvl="1"/>
            <a:r>
              <a:rPr lang="en-US" dirty="0" smtClean="0"/>
              <a:t>E-step: apply forward-backward recursions to estimate alignment state and state-pair probabilities</a:t>
            </a:r>
          </a:p>
          <a:p>
            <a:pPr lvl="1"/>
            <a:r>
              <a:rPr lang="en-US" dirty="0" smtClean="0"/>
              <a:t>M-step: re-estimate </a:t>
            </a:r>
            <a:r>
              <a:rPr lang="en-US" i="1" dirty="0"/>
              <a:t>T</a:t>
            </a:r>
            <a:r>
              <a:rPr lang="en-US" dirty="0"/>
              <a:t> and </a:t>
            </a:r>
            <a:r>
              <a:rPr lang="en-US" i="1" dirty="0"/>
              <a:t>c(</a:t>
            </a:r>
            <a:r>
              <a:rPr lang="en-US" i="1" dirty="0" err="1" smtClean="0"/>
              <a:t>dist</a:t>
            </a:r>
            <a:r>
              <a:rPr lang="en-US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12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15"/>
            <a:ext cx="8314246" cy="62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760"/>
            <a:ext cx="8285439" cy="62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218"/>
            <a:ext cx="8200147" cy="61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3058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219274" cy="61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9027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6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1534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6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7820"/>
            <a:ext cx="802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6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7702205" cy="57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a Markov Logic framework for activity recognition from speech and video</a:t>
            </a:r>
          </a:p>
          <a:p>
            <a:pPr lvl="1"/>
            <a:r>
              <a:rPr lang="en-US" dirty="0" smtClean="0"/>
              <a:t>Framework for hierarchical activities</a:t>
            </a:r>
          </a:p>
          <a:p>
            <a:pPr lvl="1"/>
            <a:r>
              <a:rPr lang="en-US" dirty="0" smtClean="0"/>
              <a:t>Experiments with engineered axioms</a:t>
            </a:r>
          </a:p>
          <a:p>
            <a:r>
              <a:rPr lang="en-US" dirty="0" smtClean="0"/>
              <a:t>Part II: learning complex activities</a:t>
            </a:r>
          </a:p>
          <a:p>
            <a:pPr lvl="1"/>
            <a:r>
              <a:rPr lang="en-US" dirty="0" smtClean="0"/>
              <a:t>Unsupervised alignment of text and video</a:t>
            </a:r>
          </a:p>
          <a:p>
            <a:pPr lvl="1"/>
            <a:r>
              <a:rPr lang="en-US" dirty="0" smtClean="0"/>
              <a:t>Grounded language acquisition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1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i-slides_Page_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229601" cy="61722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6781800" y="1524000"/>
            <a:ext cx="2057400" cy="1066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rPr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3214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III: Closing the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aligned text as (noisy) labels for learning</a:t>
            </a:r>
          </a:p>
          <a:p>
            <a:pPr lvl="1"/>
            <a:r>
              <a:rPr lang="en-US" dirty="0" smtClean="0"/>
              <a:t>Action definitions (meta-predicate domains)</a:t>
            </a:r>
          </a:p>
          <a:p>
            <a:pPr lvl="1"/>
            <a:r>
              <a:rPr lang="en-US" dirty="0" smtClean="0"/>
              <a:t>Weights</a:t>
            </a:r>
          </a:p>
          <a:p>
            <a:pPr lvl="1"/>
            <a:r>
              <a:rPr lang="en-US" dirty="0" smtClean="0"/>
              <a:t>Object models</a:t>
            </a:r>
          </a:p>
          <a:p>
            <a:r>
              <a:rPr lang="en-US" dirty="0" smtClean="0"/>
              <a:t>Use learned model for anomaly detection in execution of protocols by technicians</a:t>
            </a:r>
          </a:p>
          <a:p>
            <a:r>
              <a:rPr lang="en-US" dirty="0" smtClean="0"/>
              <a:t>Unify the ML and IBM Model 1/HMM models</a:t>
            </a:r>
          </a:p>
          <a:p>
            <a:r>
              <a:rPr lang="en-US" dirty="0" smtClean="0"/>
              <a:t>Solve the grounded language acquisition problem</a:t>
            </a:r>
          </a:p>
          <a:p>
            <a:r>
              <a:rPr lang="en-US" dirty="0" smtClean="0"/>
              <a:t>Win Turing Award, retire!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5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a Markov Logic framework for activity recognition from speech and video</a:t>
            </a:r>
          </a:p>
          <a:p>
            <a:pPr lvl="1"/>
            <a:r>
              <a:rPr lang="en-US" dirty="0" smtClean="0"/>
              <a:t>Ontology for hierarchical activities</a:t>
            </a:r>
          </a:p>
          <a:p>
            <a:pPr lvl="1"/>
            <a:r>
              <a:rPr lang="en-US" dirty="0" smtClean="0"/>
              <a:t>Experiments with engineered axioms</a:t>
            </a:r>
          </a:p>
          <a:p>
            <a:r>
              <a:rPr lang="en-US" dirty="0" smtClean="0">
                <a:solidFill>
                  <a:srgbClr val="ABB2AF"/>
                </a:solidFill>
              </a:rPr>
              <a:t>Part II: learning complex activities</a:t>
            </a:r>
          </a:p>
          <a:p>
            <a:pPr lvl="1"/>
            <a:r>
              <a:rPr lang="en-US" dirty="0" smtClean="0">
                <a:solidFill>
                  <a:srgbClr val="ABB2AF"/>
                </a:solidFill>
              </a:rPr>
              <a:t>Unsupervised alignment of text and video</a:t>
            </a:r>
          </a:p>
          <a:p>
            <a:pPr lvl="1"/>
            <a:r>
              <a:rPr lang="en-US" dirty="0" smtClean="0">
                <a:solidFill>
                  <a:srgbClr val="ABB2AF"/>
                </a:solidFill>
              </a:rPr>
              <a:t>Grounded language acquisition</a:t>
            </a:r>
            <a:endParaRPr lang="en-US" dirty="0">
              <a:solidFill>
                <a:srgbClr val="ABB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0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robust across variations in the appearance of a scene and language used to describe it</a:t>
            </a:r>
          </a:p>
          <a:p>
            <a:pPr lvl="1"/>
            <a:r>
              <a:rPr lang="en-US" dirty="0" smtClean="0"/>
              <a:t>Semantic rather than appearance model</a:t>
            </a:r>
          </a:p>
          <a:p>
            <a:r>
              <a:rPr lang="en-US" dirty="0" smtClean="0"/>
              <a:t>Support knowledge engineering as well as learning</a:t>
            </a:r>
          </a:p>
          <a:p>
            <a:pPr lvl="1"/>
            <a:r>
              <a:rPr lang="en-US" dirty="0" smtClean="0"/>
              <a:t>Hypothesis: we can specify a small set of general actions to bootstrap learning</a:t>
            </a:r>
          </a:p>
          <a:p>
            <a:pPr lvl="1"/>
            <a:r>
              <a:rPr lang="en-US" i="1" dirty="0" smtClean="0"/>
              <a:t>when you take an object, it moves with your hand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348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activity decomposition, abstraction, and reification</a:t>
            </a:r>
          </a:p>
          <a:p>
            <a:pPr lvl="1"/>
            <a:r>
              <a:rPr lang="en-US" dirty="0" smtClean="0"/>
              <a:t>unbounded </a:t>
            </a:r>
            <a:r>
              <a:rPr lang="en-US" dirty="0" err="1" smtClean="0"/>
              <a:t>And/Or</a:t>
            </a:r>
            <a:r>
              <a:rPr lang="en-US" dirty="0" smtClean="0"/>
              <a:t> hierarchy</a:t>
            </a:r>
          </a:p>
          <a:p>
            <a:pPr lvl="1"/>
            <a:r>
              <a:rPr lang="en-US" dirty="0" smtClean="0"/>
              <a:t>events as entities</a:t>
            </a:r>
          </a:p>
          <a:p>
            <a:r>
              <a:rPr lang="en-US" dirty="0" smtClean="0"/>
              <a:t>Allow non-temporally disjoint events and out-of-order observations </a:t>
            </a:r>
          </a:p>
          <a:p>
            <a:pPr lvl="1"/>
            <a:r>
              <a:rPr lang="en-US" dirty="0" smtClean="0"/>
              <a:t>Speech often refers to actions in the past or future</a:t>
            </a:r>
          </a:p>
        </p:txBody>
      </p:sp>
    </p:spTree>
    <p:extLst>
      <p:ext uri="{BB962C8B-B14F-4D97-AF65-F5344CB8AC3E}">
        <p14:creationId xmlns:p14="http://schemas.microsoft.com/office/powerpoint/2010/main" val="30865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04800" y="1981200"/>
            <a:ext cx="8382000" cy="3809999"/>
            <a:chOff x="304800" y="1676400"/>
            <a:chExt cx="8382000" cy="3809999"/>
          </a:xfrm>
        </p:grpSpPr>
        <p:grpSp>
          <p:nvGrpSpPr>
            <p:cNvPr id="10" name="Group 9"/>
            <p:cNvGrpSpPr/>
            <p:nvPr/>
          </p:nvGrpSpPr>
          <p:grpSpPr>
            <a:xfrm>
              <a:off x="590550" y="1676400"/>
              <a:ext cx="8096250" cy="3809999"/>
              <a:chOff x="8229600" y="15473062"/>
              <a:chExt cx="8096250" cy="3810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229600" y="15473062"/>
                <a:ext cx="8096250" cy="3810000"/>
              </a:xfrm>
              <a:prstGeom prst="rect">
                <a:avLst/>
              </a:prstGeom>
              <a:solidFill>
                <a:schemeClr val="bg2">
                  <a:lumMod val="50000"/>
                  <a:alpha val="6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103"/>
              <p:cNvGrpSpPr/>
              <p:nvPr/>
            </p:nvGrpSpPr>
            <p:grpSpPr>
              <a:xfrm>
                <a:off x="8458200" y="15621000"/>
                <a:ext cx="7791450" cy="2976263"/>
                <a:chOff x="8382000" y="15621000"/>
                <a:chExt cx="7791450" cy="2976263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8382000" y="15621000"/>
                  <a:ext cx="1371600" cy="830997"/>
                </a:xfrm>
                <a:prstGeom prst="rect">
                  <a:avLst/>
                </a:prstGeom>
                <a:solidFill>
                  <a:schemeClr val="bg1">
                    <a:alpha val="9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Helvetica" pitchFamily="34" charset="0"/>
                      <a:cs typeface="Helvetica" pitchFamily="34" charset="0"/>
                    </a:rPr>
                    <a:t>Hand/Object detection &amp; tracking</a:t>
                  </a:r>
                  <a:endParaRPr lang="en-US" sz="16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9906000" y="15621000"/>
                  <a:ext cx="1143000" cy="830997"/>
                </a:xfrm>
                <a:prstGeom prst="rect">
                  <a:avLst/>
                </a:prstGeom>
                <a:solidFill>
                  <a:schemeClr val="bg1">
                    <a:alpha val="9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Helvetica" pitchFamily="34" charset="0"/>
                      <a:cs typeface="Helvetica" pitchFamily="34" charset="0"/>
                    </a:rPr>
                    <a:t>Infer state properties (fluents)</a:t>
                  </a:r>
                  <a:endParaRPr lang="en-US" sz="16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1201400" y="15621000"/>
                  <a:ext cx="1447800" cy="830997"/>
                </a:xfrm>
                <a:prstGeom prst="rect">
                  <a:avLst/>
                </a:prstGeom>
                <a:solidFill>
                  <a:schemeClr val="bg1">
                    <a:alpha val="9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Helvetica" pitchFamily="34" charset="0"/>
                      <a:cs typeface="Helvetica" pitchFamily="34" charset="0"/>
                    </a:rPr>
                    <a:t>Deduce low-level visual events</a:t>
                  </a:r>
                  <a:endParaRPr lang="en-US" sz="16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8553450" y="17385266"/>
                  <a:ext cx="1905000" cy="830997"/>
                </a:xfrm>
                <a:prstGeom prst="rect">
                  <a:avLst/>
                </a:prstGeom>
                <a:solidFill>
                  <a:schemeClr val="bg1">
                    <a:alpha val="9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Helvetica" pitchFamily="34" charset="0"/>
                      <a:cs typeface="Helvetica" pitchFamily="34" charset="0"/>
                    </a:rPr>
                    <a:t>Logical Form (LF) extracted from transcribed speech</a:t>
                  </a:r>
                  <a:endParaRPr lang="en-US" sz="16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0763250" y="17385266"/>
                  <a:ext cx="1676400" cy="830997"/>
                </a:xfrm>
                <a:prstGeom prst="rect">
                  <a:avLst/>
                </a:prstGeom>
                <a:solidFill>
                  <a:schemeClr val="bg1">
                    <a:alpha val="9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Helvetica" pitchFamily="34" charset="0"/>
                      <a:cs typeface="Helvetica" pitchFamily="34" charset="0"/>
                    </a:rPr>
                    <a:t>Low-, Mid-, and High-level linguistic events</a:t>
                  </a:r>
                  <a:endParaRPr lang="en-US" sz="16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4" idx="3"/>
                  <a:endCxn id="15" idx="1"/>
                </p:cNvCxnSpPr>
                <p:nvPr/>
              </p:nvCxnSpPr>
              <p:spPr>
                <a:xfrm>
                  <a:off x="9753600" y="16036499"/>
                  <a:ext cx="152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15" idx="3"/>
                  <a:endCxn id="16" idx="1"/>
                </p:cNvCxnSpPr>
                <p:nvPr/>
              </p:nvCxnSpPr>
              <p:spPr>
                <a:xfrm>
                  <a:off x="11049000" y="16036499"/>
                  <a:ext cx="152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17" idx="3"/>
                  <a:endCxn id="18" idx="1"/>
                </p:cNvCxnSpPr>
                <p:nvPr/>
              </p:nvCxnSpPr>
              <p:spPr>
                <a:xfrm>
                  <a:off x="10458450" y="17800765"/>
                  <a:ext cx="3048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2877800" y="16616062"/>
                  <a:ext cx="1447800" cy="1077218"/>
                </a:xfrm>
                <a:prstGeom prst="rect">
                  <a:avLst/>
                </a:prstGeom>
                <a:solidFill>
                  <a:schemeClr val="bg1">
                    <a:alpha val="9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Helvetica" pitchFamily="34" charset="0"/>
                      <a:cs typeface="Helvetica" pitchFamily="34" charset="0"/>
                    </a:rPr>
                    <a:t>Complex Event Library encoded in ML axioms</a:t>
                  </a:r>
                  <a:endParaRPr lang="en-US" sz="16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2877800" y="15621000"/>
                  <a:ext cx="1447800" cy="830997"/>
                </a:xfrm>
                <a:prstGeom prst="rect">
                  <a:avLst/>
                </a:prstGeom>
                <a:solidFill>
                  <a:schemeClr val="bg1">
                    <a:alpha val="9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Helvetica" pitchFamily="34" charset="0"/>
                      <a:cs typeface="Helvetica" pitchFamily="34" charset="0"/>
                    </a:rPr>
                    <a:t>Visual- and Linguistic-events</a:t>
                  </a:r>
                  <a:endParaRPr lang="en-US" sz="16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cxnSp>
              <p:nvCxnSpPr>
                <p:cNvPr id="24" name="Straight Arrow Connector 23"/>
                <p:cNvCxnSpPr>
                  <a:stCxn id="16" idx="3"/>
                  <a:endCxn id="23" idx="1"/>
                </p:cNvCxnSpPr>
                <p:nvPr/>
              </p:nvCxnSpPr>
              <p:spPr>
                <a:xfrm>
                  <a:off x="12649200" y="16036499"/>
                  <a:ext cx="2286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>
                  <a:stCxn id="18" idx="3"/>
                  <a:endCxn id="23" idx="1"/>
                </p:cNvCxnSpPr>
                <p:nvPr/>
              </p:nvCxnSpPr>
              <p:spPr>
                <a:xfrm flipV="1">
                  <a:off x="12439650" y="16036498"/>
                  <a:ext cx="438150" cy="176426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14554200" y="15621000"/>
                  <a:ext cx="1447800" cy="1323439"/>
                </a:xfrm>
                <a:prstGeom prst="rect">
                  <a:avLst/>
                </a:prstGeom>
                <a:solidFill>
                  <a:schemeClr val="bg1">
                    <a:alpha val="9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Helvetica" pitchFamily="34" charset="0"/>
                      <a:cs typeface="Helvetica" pitchFamily="34" charset="0"/>
                    </a:rPr>
                    <a:t>ML MAP Inference; fusing visual and linguistic evidence</a:t>
                  </a:r>
                  <a:endParaRPr lang="en-US" sz="1600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cxnSp>
              <p:nvCxnSpPr>
                <p:cNvPr id="27" name="Straight Arrow Connector 26"/>
                <p:cNvCxnSpPr>
                  <a:stCxn id="23" idx="3"/>
                  <a:endCxn id="26" idx="1"/>
                </p:cNvCxnSpPr>
                <p:nvPr/>
              </p:nvCxnSpPr>
              <p:spPr>
                <a:xfrm>
                  <a:off x="14325600" y="16036499"/>
                  <a:ext cx="228600" cy="2462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22" idx="3"/>
                  <a:endCxn id="26" idx="1"/>
                </p:cNvCxnSpPr>
                <p:nvPr/>
              </p:nvCxnSpPr>
              <p:spPr>
                <a:xfrm flipV="1">
                  <a:off x="14325600" y="16282718"/>
                  <a:ext cx="228600" cy="87195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14668500" y="18012488"/>
                  <a:ext cx="1504950" cy="584775"/>
                </a:xfrm>
                <a:prstGeom prst="rect">
                  <a:avLst/>
                </a:prstGeom>
                <a:solidFill>
                  <a:schemeClr val="bg1">
                    <a:alpha val="9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Helvetica" pitchFamily="34" charset="0"/>
                      <a:cs typeface="Helvetica" pitchFamily="34" charset="0"/>
                    </a:rPr>
                    <a:t>Most Likely Interpretation</a:t>
                  </a:r>
                  <a:endParaRPr lang="en-US" sz="1600" b="1" dirty="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cxnSp>
              <p:nvCxnSpPr>
                <p:cNvPr id="30" name="Straight Arrow Connector 29"/>
                <p:cNvCxnSpPr>
                  <a:stCxn id="26" idx="2"/>
                  <a:endCxn id="29" idx="0"/>
                </p:cNvCxnSpPr>
                <p:nvPr/>
              </p:nvCxnSpPr>
              <p:spPr>
                <a:xfrm>
                  <a:off x="15278100" y="16944437"/>
                  <a:ext cx="142875" cy="106805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TextBox 30"/>
            <p:cNvSpPr txBox="1"/>
            <p:nvPr/>
          </p:nvSpPr>
          <p:spPr>
            <a:xfrm>
              <a:off x="304800" y="26786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64" dirty="0" smtClean="0">
                  <a:solidFill>
                    <a:schemeClr val="bg1"/>
                  </a:solidFill>
                  <a:latin typeface="Segoe UI Semibold" pitchFamily="34" charset="0"/>
                  <a:ea typeface="Segoe UI" pitchFamily="34" charset="0"/>
                  <a:cs typeface="Segoe UI" pitchFamily="34" charset="0"/>
                </a:rPr>
                <a:t>Vision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9600" y="4419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64" dirty="0" smtClean="0">
                  <a:solidFill>
                    <a:schemeClr val="bg1"/>
                  </a:solidFill>
                  <a:latin typeface="Segoe UI Semibold" pitchFamily="34" charset="0"/>
                  <a:ea typeface="Segoe UI" pitchFamily="34" charset="0"/>
                  <a:cs typeface="Segoe UI" pitchFamily="34" charset="0"/>
                </a:rPr>
                <a:t>Language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7800" y="38978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64" dirty="0" smtClean="0">
                  <a:solidFill>
                    <a:schemeClr val="bg1"/>
                  </a:solidFill>
                  <a:latin typeface="Segoe UI Semibold" pitchFamily="34" charset="0"/>
                  <a:ea typeface="Segoe UI" pitchFamily="34" charset="0"/>
                  <a:cs typeface="Segoe UI" pitchFamily="34" charset="0"/>
                </a:rPr>
                <a:t>User Knowledge</a:t>
              </a: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r>
              <a:rPr lang="en-US" dirty="0" smtClean="0"/>
              <a:t>Recognition Pipeline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</Template>
  <TotalTime>1260</TotalTime>
  <Words>1558</Words>
  <Application>Microsoft Macintosh PowerPoint</Application>
  <PresentationFormat>On-screen Show (4:3)</PresentationFormat>
  <Paragraphs>220</Paragraphs>
  <Slides>51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UR</vt:lpstr>
      <vt:lpstr>Learning Linguistic and Visual Models of Complex Activities</vt:lpstr>
      <vt:lpstr>Activity Recognition</vt:lpstr>
      <vt:lpstr>Scenario</vt:lpstr>
      <vt:lpstr>Applications</vt:lpstr>
      <vt:lpstr>PowerPoint Presentation</vt:lpstr>
      <vt:lpstr>PowerPoint Presentation</vt:lpstr>
      <vt:lpstr>Desiderata</vt:lpstr>
      <vt:lpstr>Desiderata</vt:lpstr>
      <vt:lpstr>Recognition Pipeline</vt:lpstr>
      <vt:lpstr>Meta- Predicates</vt:lpstr>
      <vt:lpstr>Axioms for Meta-Predicates: Abstraction</vt:lpstr>
      <vt:lpstr>Axioms for Meta-Predicates: Decomposition</vt:lpstr>
      <vt:lpstr>Time</vt:lpstr>
      <vt:lpstr>Axioms for Meta-Predicates: Constraints</vt:lpstr>
      <vt:lpstr>Axioms for Meta-Predicates: Abduction</vt:lpstr>
      <vt:lpstr>Visual Fluents</vt:lpstr>
      <vt:lpstr>Primitive Actions</vt:lpstr>
      <vt:lpstr>Extracting events from narrative speech</vt:lpstr>
      <vt:lpstr>Experiments</vt:lpstr>
      <vt:lpstr>Object and Hand Recognition</vt:lpstr>
      <vt:lpstr>Impact of Activity Library</vt:lpstr>
      <vt:lpstr>Impact of Speech</vt:lpstr>
      <vt:lpstr>Issues</vt:lpstr>
      <vt:lpstr>PowerPoint Presentation</vt:lpstr>
      <vt:lpstr>Synthetic Biology (Intel STC-PC workshop))</vt:lpstr>
      <vt:lpstr>BioTurk (University of Washington)</vt:lpstr>
      <vt:lpstr>Activity Recognition in BioTurk</vt:lpstr>
      <vt:lpstr>Media Protocols</vt:lpstr>
      <vt:lpstr>UW Wetlab Dataset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IBM Model 1</vt:lpstr>
      <vt:lpstr>Blob-Noun Matching</vt:lpstr>
      <vt:lpstr>Wrapping Model 1 in an HMM</vt:lpstr>
      <vt:lpstr>PowerPoint Presentation</vt:lpstr>
      <vt:lpstr>Joint Alignment and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III: Closing the Loop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Event Recognition In Markov Logic</dc:title>
  <dc:creator>AlphaCephei</dc:creator>
  <cp:lastModifiedBy>Henry Kautz</cp:lastModifiedBy>
  <cp:revision>49</cp:revision>
  <dcterms:created xsi:type="dcterms:W3CDTF">2014-01-02T08:31:03Z</dcterms:created>
  <dcterms:modified xsi:type="dcterms:W3CDTF">2014-07-27T00:37:10Z</dcterms:modified>
</cp:coreProperties>
</file>